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21.jpg" ContentType="image/jp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3"/>
  </p:notesMasterIdLst>
  <p:handoutMasterIdLst>
    <p:handoutMasterId r:id="rId124"/>
  </p:handoutMasterIdLst>
  <p:sldIdLst>
    <p:sldId id="344" r:id="rId2"/>
    <p:sldId id="345" r:id="rId3"/>
    <p:sldId id="357" r:id="rId4"/>
    <p:sldId id="371" r:id="rId5"/>
    <p:sldId id="363" r:id="rId6"/>
    <p:sldId id="364" r:id="rId7"/>
    <p:sldId id="346" r:id="rId8"/>
    <p:sldId id="296" r:id="rId9"/>
    <p:sldId id="358" r:id="rId10"/>
    <p:sldId id="302" r:id="rId11"/>
    <p:sldId id="347" r:id="rId12"/>
    <p:sldId id="356" r:id="rId13"/>
    <p:sldId id="348" r:id="rId14"/>
    <p:sldId id="349" r:id="rId15"/>
    <p:sldId id="350" r:id="rId16"/>
    <p:sldId id="351" r:id="rId17"/>
    <p:sldId id="399" r:id="rId18"/>
    <p:sldId id="396" r:id="rId19"/>
    <p:sldId id="380" r:id="rId20"/>
    <p:sldId id="383" r:id="rId21"/>
    <p:sldId id="397" r:id="rId22"/>
    <p:sldId id="401" r:id="rId23"/>
    <p:sldId id="400" r:id="rId24"/>
    <p:sldId id="352" r:id="rId25"/>
    <p:sldId id="353" r:id="rId26"/>
    <p:sldId id="374" r:id="rId27"/>
    <p:sldId id="398" r:id="rId28"/>
    <p:sldId id="354" r:id="rId29"/>
    <p:sldId id="405" r:id="rId30"/>
    <p:sldId id="406" r:id="rId31"/>
    <p:sldId id="295" r:id="rId32"/>
    <p:sldId id="393" r:id="rId33"/>
    <p:sldId id="355" r:id="rId34"/>
    <p:sldId id="385" r:id="rId35"/>
    <p:sldId id="368" r:id="rId36"/>
    <p:sldId id="360" r:id="rId37"/>
    <p:sldId id="373" r:id="rId38"/>
    <p:sldId id="379" r:id="rId39"/>
    <p:sldId id="403" r:id="rId40"/>
    <p:sldId id="404" r:id="rId41"/>
    <p:sldId id="259" r:id="rId42"/>
    <p:sldId id="394" r:id="rId43"/>
    <p:sldId id="395" r:id="rId44"/>
    <p:sldId id="369" r:id="rId45"/>
    <p:sldId id="372" r:id="rId46"/>
    <p:sldId id="370" r:id="rId47"/>
    <p:sldId id="362" r:id="rId48"/>
    <p:sldId id="366" r:id="rId49"/>
    <p:sldId id="391" r:id="rId50"/>
    <p:sldId id="386" r:id="rId51"/>
    <p:sldId id="408" r:id="rId52"/>
    <p:sldId id="407" r:id="rId53"/>
    <p:sldId id="409" r:id="rId54"/>
    <p:sldId id="410" r:id="rId55"/>
    <p:sldId id="387" r:id="rId56"/>
    <p:sldId id="388" r:id="rId57"/>
    <p:sldId id="389" r:id="rId58"/>
    <p:sldId id="390" r:id="rId59"/>
    <p:sldId id="298" r:id="rId60"/>
    <p:sldId id="331" r:id="rId61"/>
    <p:sldId id="332" r:id="rId62"/>
    <p:sldId id="333" r:id="rId63"/>
    <p:sldId id="367" r:id="rId64"/>
    <p:sldId id="262" r:id="rId65"/>
    <p:sldId id="305" r:id="rId66"/>
    <p:sldId id="264" r:id="rId67"/>
    <p:sldId id="306" r:id="rId68"/>
    <p:sldId id="307" r:id="rId69"/>
    <p:sldId id="308" r:id="rId70"/>
    <p:sldId id="309" r:id="rId71"/>
    <p:sldId id="311" r:id="rId72"/>
    <p:sldId id="312" r:id="rId73"/>
    <p:sldId id="266" r:id="rId74"/>
    <p:sldId id="278" r:id="rId75"/>
    <p:sldId id="267" r:id="rId76"/>
    <p:sldId id="316" r:id="rId77"/>
    <p:sldId id="317" r:id="rId78"/>
    <p:sldId id="268" r:id="rId79"/>
    <p:sldId id="269" r:id="rId80"/>
    <p:sldId id="318" r:id="rId81"/>
    <p:sldId id="319" r:id="rId82"/>
    <p:sldId id="339" r:id="rId83"/>
    <p:sldId id="270" r:id="rId84"/>
    <p:sldId id="310" r:id="rId85"/>
    <p:sldId id="271" r:id="rId86"/>
    <p:sldId id="322" r:id="rId87"/>
    <p:sldId id="272" r:id="rId88"/>
    <p:sldId id="275" r:id="rId89"/>
    <p:sldId id="313" r:id="rId90"/>
    <p:sldId id="314" r:id="rId91"/>
    <p:sldId id="276" r:id="rId92"/>
    <p:sldId id="277" r:id="rId93"/>
    <p:sldId id="279" r:id="rId94"/>
    <p:sldId id="325" r:id="rId95"/>
    <p:sldId id="326" r:id="rId96"/>
    <p:sldId id="336" r:id="rId97"/>
    <p:sldId id="280" r:id="rId98"/>
    <p:sldId id="320" r:id="rId99"/>
    <p:sldId id="321" r:id="rId100"/>
    <p:sldId id="282" r:id="rId101"/>
    <p:sldId id="330" r:id="rId102"/>
    <p:sldId id="284" r:id="rId103"/>
    <p:sldId id="285" r:id="rId104"/>
    <p:sldId id="283" r:id="rId105"/>
    <p:sldId id="327" r:id="rId106"/>
    <p:sldId id="328" r:id="rId107"/>
    <p:sldId id="286" r:id="rId108"/>
    <p:sldId id="287" r:id="rId109"/>
    <p:sldId id="288" r:id="rId110"/>
    <p:sldId id="340" r:id="rId111"/>
    <p:sldId id="334" r:id="rId112"/>
    <p:sldId id="342" r:id="rId113"/>
    <p:sldId id="289" r:id="rId114"/>
    <p:sldId id="290" r:id="rId115"/>
    <p:sldId id="291" r:id="rId116"/>
    <p:sldId id="292" r:id="rId117"/>
    <p:sldId id="337" r:id="rId118"/>
    <p:sldId id="402" r:id="rId119"/>
    <p:sldId id="381" r:id="rId120"/>
    <p:sldId id="382" r:id="rId121"/>
    <p:sldId id="365" r:id="rId122"/>
  </p:sldIdLst>
  <p:sldSz cx="9144000" cy="6858000" type="screen4x3"/>
  <p:notesSz cx="7315200" cy="9601200"/>
  <p:custDataLst>
    <p:tags r:id="rId1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CC00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711" autoAdjust="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1D12FD4B-66FD-4312-B354-87CED55F3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63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D1A43DC-5E49-4815-85AE-BF1864EC5D50}" type="datetimeFigureOut">
              <a:rPr lang="en-US"/>
              <a:pPr>
                <a:defRPr/>
              </a:pPr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9DB5C2A-4900-461D-838C-396996147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8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B6F29-2BBB-427F-B279-A17FE6568625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29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F0564-CE5F-48DD-95F9-5CF7676A97BD}" type="slidenum">
              <a:rPr lang="en-US" smtClean="0"/>
              <a:pPr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330613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CD82F-82B2-4D40-8EE1-2133F068751A}" type="slidenum">
              <a:rPr lang="en-US" smtClean="0"/>
              <a:pPr/>
              <a:t>110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072499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E171F5-76DA-471A-97F0-0BF1CABE2D4D}" type="slidenum">
              <a:rPr lang="en-US" smtClean="0"/>
              <a:pPr/>
              <a:t>111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109264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124063-BFAF-465B-9575-49820949CE0E}" type="slidenum">
              <a:rPr lang="en-US" smtClean="0"/>
              <a:pPr/>
              <a:t>112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63271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012125-9C47-4AAD-A82C-FA0437F6E3CF}" type="slidenum">
              <a:rPr lang="en-US" smtClean="0"/>
              <a:pPr/>
              <a:t>113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225562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ECEE03-14AF-48B4-88EE-74B9BB22236C}" type="slidenum">
              <a:rPr lang="en-US" smtClean="0"/>
              <a:pPr/>
              <a:t>114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67814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3A452F-34C6-416F-BE9B-DE36BC052762}" type="slidenum">
              <a:rPr lang="en-US" smtClean="0"/>
              <a:pPr/>
              <a:t>115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77426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E4840E-C0BD-4BD9-A4D2-E3BB9B65CF8A}" type="slidenum">
              <a:rPr lang="en-US" smtClean="0"/>
              <a:pPr/>
              <a:t>116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984091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DD316-1AE2-4C45-A603-6ABFA766449D}" type="slidenum">
              <a:rPr lang="en-US" smtClean="0"/>
              <a:pPr/>
              <a:t>117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34501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DD316-1AE2-4C45-A603-6ABFA766449D}" type="slidenum">
              <a:rPr lang="en-US" smtClean="0"/>
              <a:pPr/>
              <a:t>118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95845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62ECA0-78DB-45EA-B6FE-B83A04916BCA}" type="slidenum">
              <a:rPr lang="en-US" smtClean="0"/>
              <a:pPr/>
              <a:t>119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3247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D35DDF-1B2A-4D1E-9C08-55B7E40DD5CD}" type="slidenum">
              <a:rPr lang="en-US" smtClean="0"/>
              <a:pPr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069130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09E7D1-00FC-4E2C-A2F3-CE69ACBF4252}" type="slidenum">
              <a:rPr lang="en-US" smtClean="0"/>
              <a:pPr/>
              <a:t>120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956174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AC027C-A68F-4388-ACAF-73C7C7B27BDE}" type="slidenum">
              <a:rPr lang="en-US" smtClean="0"/>
              <a:pPr/>
              <a:t>121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2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76C5E4-D0A8-476E-A64D-2EC444627A12}" type="slidenum">
              <a:rPr lang="en-US" smtClean="0"/>
              <a:pPr/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1788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381886-3957-41C1-8D41-3B3DD26C1FD3}" type="slidenum">
              <a:rPr lang="en-US" smtClean="0"/>
              <a:pPr/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7140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727D8C-53DD-402F-9566-436FEFE1E3E0}" type="slidenum">
              <a:rPr lang="en-US" smtClean="0"/>
              <a:pPr/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226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6EAD80-1838-4368-A02B-CBF95A148417}" type="slidenum">
              <a:rPr lang="en-US" smtClean="0"/>
              <a:pPr/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1573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9468AC-E2EA-42DF-83EE-245850FC1B81}" type="slidenum">
              <a:rPr lang="en-US" smtClean="0"/>
              <a:pPr/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7294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CF8D5-CE4F-4CA4-898D-7D43653A5A6A}" type="slidenum">
              <a:rPr lang="en-US" smtClean="0"/>
              <a:pPr/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4440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CF8D5-CE4F-4CA4-898D-7D43653A5A6A}" type="slidenum">
              <a:rPr lang="en-US" smtClean="0"/>
              <a:pPr/>
              <a:t>20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543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CF8D5-CE4F-4CA4-898D-7D43653A5A6A}" type="slidenum">
              <a:rPr lang="en-US" smtClean="0"/>
              <a:pPr/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660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D2FBE-65D5-4A45-8829-4DBE6A9413FB}" type="slidenum">
              <a:rPr lang="en-US" smtClean="0"/>
              <a:pPr/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5698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CF8D5-CE4F-4CA4-898D-7D43653A5A6A}" type="slidenum">
              <a:rPr lang="en-US" smtClean="0"/>
              <a:pPr/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753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CF8D5-CE4F-4CA4-898D-7D43653A5A6A}" type="slidenum">
              <a:rPr lang="en-US" smtClean="0"/>
              <a:pPr/>
              <a:t>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877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6CBA05-C48B-45C0-B390-83F3A22E16AE}" type="slidenum">
              <a:rPr lang="en-US" smtClean="0"/>
              <a:pPr/>
              <a:t>24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2438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DA7B79-730F-4274-B455-84EB2869B5A1}" type="slidenum">
              <a:rPr lang="en-US" smtClean="0"/>
              <a:pPr/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5798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5106B4-78FD-4404-8325-D5045F91AE29}" type="slidenum">
              <a:rPr lang="en-US" smtClean="0"/>
              <a:pPr/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9032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CF8D5-CE4F-4CA4-898D-7D43653A5A6A}" type="slidenum">
              <a:rPr lang="en-US" smtClean="0"/>
              <a:pPr/>
              <a:t>27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0922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3402B-FAAA-416C-908B-3460D16E4AE7}" type="slidenum">
              <a:rPr lang="en-US" smtClean="0"/>
              <a:pPr/>
              <a:t>28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8748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369F13-2CD4-4280-A3EA-61BC22FA4357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5667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369F13-2CD4-4280-A3EA-61BC22FA4357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9297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507321-5F9F-4434-82C7-01E977065923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6824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ACFC6A-F01D-4D49-ABA0-0405D70236EA}" type="slidenum">
              <a:rPr lang="en-US" smtClean="0"/>
              <a:pPr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8141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72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8EB2BF-21A0-4ABB-AF32-7A8F215AF260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7881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08A69C-3375-4071-AF2E-B892D604C768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2055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97BC19-0AA3-4311-ABDE-A15304EE248B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57970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4C97F-7FFB-44E9-A9AD-8D3DCE0954B5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3747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E46D14-84BB-49BA-B974-BFEB8ED1CA92}" type="slidenum">
              <a:rPr lang="en-US" smtClean="0"/>
              <a:pPr/>
              <a:t>41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004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D15D81-F987-41F8-A0CF-C9904F7EE013}" type="slidenum">
              <a:rPr lang="en-US" smtClean="0"/>
              <a:pPr/>
              <a:t>42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3598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4C97F-7FFB-44E9-A9AD-8D3DCE0954B5}" type="slidenum">
              <a:rPr lang="en-US" smtClean="0"/>
              <a:pPr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104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852533-8DBA-49F3-9DF7-E888052E4521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3342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D15D81-F987-41F8-A0CF-C9904F7EE013}" type="slidenum">
              <a:rPr lang="en-US" smtClean="0"/>
              <a:pPr/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388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C1BF85-802C-4535-B71C-B693D59E2547}" type="slidenum">
              <a:rPr lang="en-US" smtClean="0"/>
              <a:pPr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021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36314-A86A-442A-9D59-24D709A26157}" type="slidenum">
              <a:rPr lang="en-US" smtClean="0"/>
              <a:pPr/>
              <a:t>46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73933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F00D85-49AA-44DD-B63A-6705D606806C}" type="slidenum">
              <a:rPr lang="en-US" smtClean="0"/>
              <a:pPr/>
              <a:t>47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4806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E87EFA-2564-4628-829C-B27CB2BEA5B9}" type="slidenum">
              <a:rPr lang="en-US" smtClean="0"/>
              <a:pPr/>
              <a:t>48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7269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25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985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641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603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DB5C2A-4900-461D-838C-396996147B2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22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8DFBA4-4006-4F48-8437-0C29621B9FF8}" type="slidenum">
              <a:rPr lang="en-US" smtClean="0"/>
              <a:pPr/>
              <a:t>59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988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7C3465-DC6F-4D91-8E6E-8C83E24B1E99}" type="slidenum">
              <a:rPr lang="en-US" smtClean="0"/>
              <a:pPr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9108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92D729-3A90-480E-9EB5-86CDB01BD1B1}" type="slidenum">
              <a:rPr lang="en-US" smtClean="0"/>
              <a:pPr/>
              <a:t>60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2222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F2DC55-8BA8-4283-86FA-D10DD878A480}" type="slidenum">
              <a:rPr lang="en-US" smtClean="0"/>
              <a:pPr/>
              <a:t>61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2188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8D2FD4-1AC8-4DB1-8307-DC9FBFC789CE}" type="slidenum">
              <a:rPr lang="en-US" smtClean="0"/>
              <a:pPr/>
              <a:t>62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5940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DB0B7C-E4F8-4DE4-B4DB-CDEC0E6883F9}" type="slidenum">
              <a:rPr lang="en-US" smtClean="0"/>
              <a:pPr/>
              <a:t>63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51157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CF374E-1734-4A9E-9C4B-C1F936AFF11C}" type="slidenum">
              <a:rPr lang="en-US" smtClean="0"/>
              <a:pPr/>
              <a:t>64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40988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756CAC-A2A0-4521-9346-7BCC240F47C9}" type="slidenum">
              <a:rPr lang="en-US" smtClean="0"/>
              <a:pPr/>
              <a:t>65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14346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EAEA13-1E98-47C1-9D03-8DAAFA3B5A40}" type="slidenum">
              <a:rPr lang="en-US" smtClean="0"/>
              <a:pPr/>
              <a:t>66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76703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BE439D-D0CF-4E7C-92E4-03B4A135ED52}" type="slidenum">
              <a:rPr lang="en-US" smtClean="0"/>
              <a:pPr/>
              <a:t>67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67783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7BB349-7137-4285-B1FB-452535113B12}" type="slidenum">
              <a:rPr lang="en-US" smtClean="0"/>
              <a:pPr/>
              <a:t>68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21638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FA896C-FD5D-4D65-AC19-7074C281E201}" type="slidenum">
              <a:rPr lang="en-US" smtClean="0"/>
              <a:pPr/>
              <a:t>69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889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BD296D-BABB-41B4-AB2B-EF47A4B38041}" type="slidenum">
              <a:rPr lang="en-US" smtClean="0"/>
              <a:pPr/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57660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1B4E97-51EF-429E-96B4-2FEF1413929B}" type="slidenum">
              <a:rPr lang="en-US" smtClean="0"/>
              <a:pPr/>
              <a:t>70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43742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80C56C-C758-452E-A503-9EA98D22C47C}" type="slidenum">
              <a:rPr lang="en-US" smtClean="0"/>
              <a:pPr/>
              <a:t>71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53691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0CDDF3-6191-4846-974B-404DE304D8E4}" type="slidenum">
              <a:rPr lang="en-US" smtClean="0"/>
              <a:pPr/>
              <a:t>72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47541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B8692D-2EF4-4999-8243-DBC950D53ADF}" type="slidenum">
              <a:rPr lang="en-US" smtClean="0"/>
              <a:pPr/>
              <a:t>73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76215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E88B9D-5A4C-4E20-80A2-8CE93FAD9E1B}" type="slidenum">
              <a:rPr lang="en-US" smtClean="0"/>
              <a:pPr/>
              <a:t>74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58263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610E9F-4CDB-4E16-A6B1-DAB7E043D1C1}" type="slidenum">
              <a:rPr lang="en-US" smtClean="0"/>
              <a:pPr/>
              <a:t>75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56352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C689FB-CE29-474F-B022-5E59015C25C9}" type="slidenum">
              <a:rPr lang="en-US" smtClean="0"/>
              <a:pPr/>
              <a:t>76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82881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F3BC09-EF7D-4532-BB32-F14931BD20B9}" type="slidenum">
              <a:rPr lang="en-US" smtClean="0"/>
              <a:pPr/>
              <a:t>77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73313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982617-C635-457C-9783-CC0D08DC64EF}" type="slidenum">
              <a:rPr lang="en-US" smtClean="0"/>
              <a:pPr/>
              <a:t>78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07226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222009-8CB3-48F8-ACBE-3673280CD6B0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473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7B6157-B93A-4E38-B689-88BE519714B8}" type="slidenum">
              <a:rPr lang="en-US" smtClean="0"/>
              <a:pPr/>
              <a:t>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14416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A9DB19-2A5A-4966-B4B1-017EEA255416}" type="slidenum">
              <a:rPr lang="en-US" smtClean="0"/>
              <a:pPr/>
              <a:t>80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33483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F334D4-6B43-471B-819C-9EE42E456F18}" type="slidenum">
              <a:rPr lang="en-US" smtClean="0"/>
              <a:pPr/>
              <a:t>81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73102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CD0E7E-4E6B-4150-A487-04F325426F2E}" type="slidenum">
              <a:rPr lang="en-US" smtClean="0"/>
              <a:pPr/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93612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5D8D31-79E0-4511-B99F-EE9CEB447E68}" type="slidenum">
              <a:rPr lang="en-US" smtClean="0"/>
              <a:pPr/>
              <a:t>83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91634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8AFAA3-9DE8-4C49-80A4-EDD93AC2F83B}" type="slidenum">
              <a:rPr lang="en-US" smtClean="0"/>
              <a:pPr/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61253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3C0A57-115B-4785-8AC3-5C8DBBB7D0DE}" type="slidenum">
              <a:rPr lang="en-US" smtClean="0"/>
              <a:pPr/>
              <a:t>85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462655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72780D-30F8-4EC9-B4B9-B8A1EDF28039}" type="slidenum">
              <a:rPr lang="en-US" smtClean="0"/>
              <a:pPr/>
              <a:t>86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82976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CFB4FC-D524-488A-8932-B302D03C9CE6}" type="slidenum">
              <a:rPr lang="en-US" smtClean="0"/>
              <a:pPr/>
              <a:t>87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983476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9E6DC9-96F7-4EB4-BE82-18EAF6F40D6F}" type="slidenum">
              <a:rPr lang="en-US" smtClean="0"/>
              <a:pPr/>
              <a:t>88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7671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0F62A3-77C6-4E38-88EB-ED792DC57D28}" type="slidenum">
              <a:rPr lang="en-US" smtClean="0"/>
              <a:pPr/>
              <a:t>89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064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687A36-E592-4FB8-8D97-C6F7181664B1}" type="slidenum">
              <a:rPr lang="en-US" smtClean="0"/>
              <a:pPr/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56564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AF9A28-9DB0-48F2-8E22-0D4CB0DB7711}" type="slidenum">
              <a:rPr lang="en-US" smtClean="0"/>
              <a:pPr/>
              <a:t>90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3002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A678F7-7D34-4E1C-A905-5DE34A355A88}" type="slidenum">
              <a:rPr lang="en-US" smtClean="0"/>
              <a:pPr/>
              <a:t>91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02715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6B01A2-40C6-41FF-9C62-6FFB051A8E51}" type="slidenum">
              <a:rPr lang="en-US" smtClean="0"/>
              <a:pPr/>
              <a:t>92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18909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B5405F-67FB-4790-9B2F-3C7006E0DB5A}" type="slidenum">
              <a:rPr lang="en-US" smtClean="0"/>
              <a:pPr/>
              <a:t>93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88106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62FD52-A7E7-42F4-98FE-27677A6F506D}" type="slidenum">
              <a:rPr lang="en-US" smtClean="0"/>
              <a:pPr/>
              <a:t>94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92519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FB89D6-CF1E-4968-8E0A-2A7AF75AB7FA}" type="slidenum">
              <a:rPr lang="en-US" smtClean="0"/>
              <a:pPr/>
              <a:t>95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57688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80830D-E736-4764-A1FF-1314046B17A1}" type="slidenum">
              <a:rPr lang="en-US" smtClean="0"/>
              <a:pPr/>
              <a:t>96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736250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81D314-04E4-4F47-A381-217963CECAFF}" type="slidenum">
              <a:rPr lang="en-US" smtClean="0"/>
              <a:pPr/>
              <a:t>97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860524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E7BFA1-DAE5-4A00-95C7-E8876BDD8048}" type="slidenum">
              <a:rPr lang="en-US" smtClean="0"/>
              <a:pPr/>
              <a:t>98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864766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9D6B58-895A-4E0A-83A6-9A849036B25F}" type="slidenum">
              <a:rPr lang="en-US" smtClean="0"/>
              <a:pPr/>
              <a:t>99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3219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B2B4AD-AC2C-43CC-A2BF-5C8B87616221}" type="slidenum">
              <a:rPr lang="en-US" smtClean="0"/>
              <a:pPr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619477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933806-DAD5-4E01-BE61-B71A3080950E}" type="slidenum">
              <a:rPr lang="en-US" smtClean="0"/>
              <a:pPr/>
              <a:t>100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3380440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06112E-6D29-4679-984B-80BEEF23D499}" type="slidenum">
              <a:rPr lang="en-US" smtClean="0"/>
              <a:pPr/>
              <a:t>101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29668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DCE769-54C6-4F21-AE8B-D4C481CE5498}" type="slidenum">
              <a:rPr lang="en-US" smtClean="0"/>
              <a:pPr/>
              <a:t>102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59596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934690-1F6A-4475-97A4-723D3F99AB75}" type="slidenum">
              <a:rPr lang="en-US" smtClean="0"/>
              <a:pPr/>
              <a:t>103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491976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B63BBB-B6CF-4351-925D-B5E56F26AEDA}" type="slidenum">
              <a:rPr lang="en-US" smtClean="0"/>
              <a:pPr/>
              <a:t>104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339410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95CC76-2641-4D43-960F-9C15C5714D01}" type="slidenum">
              <a:rPr lang="en-US" smtClean="0"/>
              <a:pPr/>
              <a:t>105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210345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E4ACC7-0237-490C-B893-39503CA5B53F}" type="slidenum">
              <a:rPr lang="en-US" smtClean="0"/>
              <a:pPr/>
              <a:t>106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35142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D32ABC-7AE8-46C6-A654-E2496A99EC07}" type="slidenum">
              <a:rPr lang="en-US" smtClean="0"/>
              <a:pPr/>
              <a:t>107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11631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C69105-835E-4CC0-B9E3-122E04E6DF7D}" type="slidenum">
              <a:rPr lang="en-US" smtClean="0"/>
              <a:pPr/>
              <a:t>108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13244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E9F93D-430D-4C47-B404-815C27ECE633}" type="slidenum">
              <a:rPr lang="en-US" smtClean="0"/>
              <a:pPr/>
              <a:t>109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065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pic>
        <p:nvPicPr>
          <p:cNvPr id="5" name="Picture 1027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457200" y="152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28"/>
          <p:cNvSpPr>
            <a:spLocks noChangeArrowheads="1"/>
          </p:cNvSpPr>
          <p:nvPr/>
        </p:nvSpPr>
        <p:spPr bwMode="hidden">
          <a:xfrm>
            <a:off x="228600" y="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46085" name="Rectangle 1029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6" name="Rectangle 1030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5CA2831-EC8A-4103-BD8E-58D445246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04333-0C0B-433C-9B3D-FFEF0E3E4DD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FC249-F76A-4BAF-BE18-201703E62A8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1850"/>
            <a:ext cx="6705600" cy="3384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08516-5002-4694-8690-B3289107EBC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5EB44-E612-4DDB-993B-571CAC51420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D9C28-FC0D-4247-89D5-B7B9CFEDB087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BD529-4FCE-4BCB-A09D-B2077C1BD75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E7EC8-5F6B-40BD-AC38-756F08D0390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4C156-8D23-4163-9E80-CF56F2394FD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9AB5-C2FC-4713-8571-9562D7CEC6C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A170-D77D-43D8-980A-EE9869496FF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ransition spd="slow" advClick="0" advTm="2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45060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45061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450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9A679E-1296-41AD-9BE2-66CE6E9EB62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7" name="Picture 5" descr="LionsLogo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5715000"/>
            <a:ext cx="403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25000">
    <p:random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WELCOME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dirty="0" smtClean="0"/>
              <a:t>WOODBRIDGE LIONS CLUB </a:t>
            </a:r>
          </a:p>
        </p:txBody>
      </p:sp>
      <p:pic>
        <p:nvPicPr>
          <p:cNvPr id="3076" name="Picture 5" descr="Lions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19400"/>
            <a:ext cx="1609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5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SLOGAN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 smtClean="0"/>
              <a:t>LIONS</a:t>
            </a:r>
          </a:p>
          <a:p>
            <a:pPr marL="1104900" lvl="1" indent="-533400" eaLnBrk="1" hangingPunct="1"/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IBERTY</a:t>
            </a:r>
          </a:p>
          <a:p>
            <a:pPr marL="1104900" lvl="1" indent="-533400" eaLnBrk="1" hangingPunct="1"/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NTELLEGENT</a:t>
            </a:r>
          </a:p>
          <a:p>
            <a:pPr marL="1104900" lvl="1" indent="-533400" eaLnBrk="1" hangingPunct="1"/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UR</a:t>
            </a:r>
          </a:p>
          <a:p>
            <a:pPr marL="1104900" lvl="1" indent="-533400" eaLnBrk="1" hangingPunct="1"/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ATIONS</a:t>
            </a:r>
          </a:p>
          <a:p>
            <a:pPr marL="1104900" lvl="1" indent="-533400" eaLnBrk="1" hangingPunct="1"/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AFETY</a:t>
            </a:r>
            <a:endParaRPr lang="en-US" sz="1800" dirty="0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mtClean="0"/>
              <a:t>PIN TRADING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447800" y="1600200"/>
            <a:ext cx="518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STATE (PTCV)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INTERNATIONAL (LITPC)</a:t>
            </a:r>
          </a:p>
        </p:txBody>
      </p:sp>
      <p:pic>
        <p:nvPicPr>
          <p:cNvPr id="9218" name="Picture 2" descr="http://www.litpc.org/2017IntlConventionPics/2017IntlSwap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1" y="-11660864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litpc.org/2017IntlConventionPics/2017IntlSwap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14249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895600"/>
            <a:ext cx="3544433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895600"/>
            <a:ext cx="3657600" cy="1951366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PIN TRADING (cont.)</a:t>
            </a:r>
          </a:p>
        </p:txBody>
      </p:sp>
      <p:pic>
        <p:nvPicPr>
          <p:cNvPr id="80899" name="Picture 3" descr="ca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19700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ca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716881"/>
            <a:ext cx="181768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1981200" y="4127626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PIN SWAP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44" y="4825238"/>
            <a:ext cx="4572000" cy="1623219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534400" cy="2362200"/>
          </a:xfrm>
        </p:spPr>
        <p:txBody>
          <a:bodyPr/>
          <a:lstStyle/>
          <a:p>
            <a:pPr algn="ctr" eaLnBrk="1" hangingPunct="1"/>
            <a:r>
              <a:rPr lang="en-US" smtClean="0"/>
              <a:t>VIRGINIA LIONS EYE INSTITUTE </a:t>
            </a:r>
            <a:br>
              <a:rPr lang="en-US" smtClean="0"/>
            </a:br>
            <a:r>
              <a:rPr lang="en-US" smtClean="0"/>
              <a:t>(VLEI)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362200" y="3124200"/>
            <a:ext cx="65532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ORGANIZATION THAT PROVIDES EYECARE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LOCATED NEAR INOVA HOSPITAL IN FALLS CHURCH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SCHOLARSHIPS FOR THE SIGHT IMPAIRED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WordArt 4"/>
          <p:cNvSpPr>
            <a:spLocks noChangeArrowheads="1" noChangeShapeType="1" noTextEdit="1"/>
          </p:cNvSpPr>
          <p:nvPr/>
        </p:nvSpPr>
        <p:spPr bwMode="auto">
          <a:xfrm>
            <a:off x="2124075" y="2895600"/>
            <a:ext cx="60388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YOUTH PROGRAMS</a:t>
            </a: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BLAND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71600" y="1981200"/>
            <a:ext cx="7315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MUSIC CONTEST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CLUB, REGION, DISTRICT &amp; STATE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VOCAL &amp; INSTRUMENTAL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AGE YOUTH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PRIZES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SCHOLARSHIPS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 spd="slow" advClick="0" advTm="2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mtClean="0"/>
              <a:t>BLAND (CONT)</a:t>
            </a:r>
          </a:p>
        </p:txBody>
      </p:sp>
      <p:pic>
        <p:nvPicPr>
          <p:cNvPr id="77827" name="Picture 1027" descr="2002Bland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3622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1028" descr="2002Bland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2860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 Box 1029"/>
          <p:cNvSpPr txBox="1">
            <a:spLocks noChangeArrowheads="1"/>
          </p:cNvSpPr>
          <p:nvPr/>
        </p:nvSpPr>
        <p:spPr bwMode="auto">
          <a:xfrm>
            <a:off x="1752600" y="48006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VOCALIST</a:t>
            </a:r>
          </a:p>
        </p:txBody>
      </p:sp>
      <p:sp>
        <p:nvSpPr>
          <p:cNvPr id="77830" name="Text Box 1030"/>
          <p:cNvSpPr txBox="1">
            <a:spLocks noChangeArrowheads="1"/>
          </p:cNvSpPr>
          <p:nvPr/>
        </p:nvSpPr>
        <p:spPr bwMode="auto">
          <a:xfrm>
            <a:off x="5105400" y="4800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INSTRUMENTALIST</a:t>
            </a:r>
          </a:p>
        </p:txBody>
      </p:sp>
    </p:spTree>
  </p:cSld>
  <p:clrMapOvr>
    <a:masterClrMapping/>
  </p:clrMapOvr>
  <p:transition spd="slow" advClick="0" advTm="2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utoUpdateAnimBg="0"/>
      <p:bldP spid="77830" grpId="0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mtClean="0"/>
              <a:t>BLAND (CONT)</a:t>
            </a:r>
          </a:p>
        </p:txBody>
      </p:sp>
      <p:pic>
        <p:nvPicPr>
          <p:cNvPr id="78851" name="Picture 1027" descr="Gro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905000"/>
            <a:ext cx="3657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 Box 1030"/>
          <p:cNvSpPr txBox="1">
            <a:spLocks noChangeArrowheads="1"/>
          </p:cNvSpPr>
          <p:nvPr/>
        </p:nvSpPr>
        <p:spPr bwMode="auto">
          <a:xfrm>
            <a:off x="1676400" y="4495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8855" name="Text Box 1031"/>
          <p:cNvSpPr txBox="1">
            <a:spLocks noChangeArrowheads="1"/>
          </p:cNvSpPr>
          <p:nvPr/>
        </p:nvSpPr>
        <p:spPr bwMode="auto">
          <a:xfrm>
            <a:off x="1371600" y="4724400"/>
            <a:ext cx="594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/>
              <a:t>GENTLEMAN ON THE FAR RIGHT WAS A STATE WINNER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5" grpId="0" autoUpdateAnimBg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DRUG AWARENESS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143000" y="2133600"/>
            <a:ext cx="7467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EDUCATION OF YOUTH ON DRUGS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MENTORING PROGRAM</a:t>
            </a:r>
          </a:p>
        </p:txBody>
      </p:sp>
    </p:spTree>
  </p:cSld>
  <p:clrMapOvr>
    <a:masterClrMapping/>
  </p:clrMapOvr>
  <p:transition spd="slow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LEO CLUBS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77724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 PERSON BETWEEN THE AGES OF 12 AND </a:t>
            </a:r>
            <a:r>
              <a:rPr lang="en-US" dirty="0" smtClean="0">
                <a:latin typeface="Arial" charset="0"/>
              </a:rPr>
              <a:t>30</a:t>
            </a:r>
            <a:endParaRPr lang="en-US" dirty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 MOST LEOS IN USA ARE BETWEEN AGES OF12-19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 CHARTERED IN MIDDLE OR HIGH SCHOOLS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 MORE THAN </a:t>
            </a:r>
            <a:r>
              <a:rPr lang="en-US" dirty="0" smtClean="0">
                <a:latin typeface="Arial" charset="0"/>
              </a:rPr>
              <a:t>7,200+ </a:t>
            </a:r>
            <a:r>
              <a:rPr lang="en-US" dirty="0">
                <a:latin typeface="Arial" charset="0"/>
              </a:rPr>
              <a:t>LEO </a:t>
            </a:r>
            <a:r>
              <a:rPr lang="en-US" dirty="0" smtClean="0">
                <a:latin typeface="Arial" charset="0"/>
              </a:rPr>
              <a:t>CLUBS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Arial" charset="0"/>
              </a:rPr>
              <a:t>147,000+ MEMEBERS</a:t>
            </a:r>
            <a:endParaRPr lang="en-US" dirty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 IN </a:t>
            </a:r>
            <a:r>
              <a:rPr lang="en-US" dirty="0" smtClean="0">
                <a:latin typeface="Arial" charset="0"/>
              </a:rPr>
              <a:t>150+ </a:t>
            </a:r>
            <a:r>
              <a:rPr lang="en-US" dirty="0">
                <a:latin typeface="Arial" charset="0"/>
              </a:rPr>
              <a:t>COUNTRIES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PeacePoster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762000"/>
            <a:ext cx="24003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6"/>
          <p:cNvSpPr txBox="1">
            <a:spLocks noChangeArrowheads="1"/>
          </p:cNvSpPr>
          <p:nvPr/>
        </p:nvSpPr>
        <p:spPr bwMode="auto">
          <a:xfrm>
            <a:off x="1295400" y="28956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1219200" y="2286000"/>
            <a:ext cx="6400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LIONS CLUBS SPONSOR THE CONTEST IN THEIR COMMUNITY FOR CHILDREN IN LOCAL SCHOOLS OR ORGANIZED, SPONSORED YOUTH GROUPS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STUDENTS, AGES 11, 12 OR 13 ON NOVEMBER 15, 2003 ARE ELIGIBLE TO PARTICIPATE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STUDENTS SELCEDT A MEDIUM AS OUTLINED IN THE CONTEST RULES TO DRAW, PAINT OR SKETCH THEIR INTERPRETATION OF THE CONTEST’S THEME</a:t>
            </a:r>
            <a:endParaRPr lang="en-US" sz="200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CONTACTED SIMILAR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 ORGANIZATIONAL MEETING</a:t>
            </a:r>
          </a:p>
          <a:p>
            <a:pPr lvl="1" eaLnBrk="1" hangingPunct="1"/>
            <a:r>
              <a:rPr lang="en-US" dirty="0" smtClean="0"/>
              <a:t>JUNE 7, 1917</a:t>
            </a:r>
          </a:p>
          <a:p>
            <a:pPr lvl="1" eaLnBrk="1" hangingPunct="1"/>
            <a:r>
              <a:rPr lang="en-US" dirty="0" smtClean="0"/>
              <a:t>LASALLE HOTEL IN CHICAGO</a:t>
            </a:r>
          </a:p>
          <a:p>
            <a:pPr lvl="1" eaLnBrk="1" hangingPunct="1"/>
            <a:r>
              <a:rPr lang="en-US" dirty="0" smtClean="0"/>
              <a:t>TOOK NAME OF ONE OF THE GROUPS INVITED</a:t>
            </a:r>
          </a:p>
          <a:p>
            <a:pPr lvl="1" eaLnBrk="1" hangingPunct="1"/>
            <a:r>
              <a:rPr lang="en-US" dirty="0" smtClean="0"/>
              <a:t>“ASSOCIATION OF LIONS CLUBS”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sz="3600" smtClean="0"/>
              <a:t>PEACE POSTER (CONT)</a:t>
            </a: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2590800" y="45720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2009-2010 GRAND PRIZE POSTER</a:t>
            </a:r>
          </a:p>
        </p:txBody>
      </p:sp>
      <p:pic>
        <p:nvPicPr>
          <p:cNvPr id="983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524000"/>
            <a:ext cx="19812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mtClean="0"/>
              <a:t>PEACE POSTER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447800" y="5486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MERIT AWARDS 2009-2010</a:t>
            </a:r>
          </a:p>
        </p:txBody>
      </p:sp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057400"/>
            <a:ext cx="20177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133600"/>
            <a:ext cx="29606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Box 9"/>
          <p:cNvSpPr txBox="1">
            <a:spLocks noChangeArrowheads="1"/>
          </p:cNvSpPr>
          <p:nvPr/>
        </p:nvSpPr>
        <p:spPr bwMode="auto">
          <a:xfrm>
            <a:off x="3352800" y="47244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GERMANY</a:t>
            </a:r>
          </a:p>
        </p:txBody>
      </p:sp>
      <p:sp>
        <p:nvSpPr>
          <p:cNvPr id="99335" name="TextBox 10"/>
          <p:cNvSpPr txBox="1">
            <a:spLocks noChangeArrowheads="1"/>
          </p:cNvSpPr>
          <p:nvPr/>
        </p:nvSpPr>
        <p:spPr bwMode="auto">
          <a:xfrm>
            <a:off x="1219200" y="4724400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TAIWAN</a:t>
            </a:r>
          </a:p>
        </p:txBody>
      </p:sp>
      <p:pic>
        <p:nvPicPr>
          <p:cNvPr id="9933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057400"/>
            <a:ext cx="16954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7" name="TextBox 12"/>
          <p:cNvSpPr txBox="1">
            <a:spLocks noChangeArrowheads="1"/>
          </p:cNvSpPr>
          <p:nvPr/>
        </p:nvSpPr>
        <p:spPr bwMode="auto">
          <a:xfrm>
            <a:off x="6781800" y="4724400"/>
            <a:ext cx="213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NEW JERSEY</a:t>
            </a:r>
          </a:p>
        </p:txBody>
      </p:sp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YOUTH EXCHANGE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81000" y="1676400"/>
            <a:ext cx="8382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n-US" sz="2800">
                <a:solidFill>
                  <a:srgbClr val="333333"/>
                </a:solidFill>
                <a:latin typeface="Arial" charset="0"/>
              </a:rPr>
              <a:t>BETWEEN THE AGES OF 15 AND 21;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n-US" sz="2800">
                <a:solidFill>
                  <a:srgbClr val="333333"/>
                </a:solidFill>
                <a:latin typeface="Arial" charset="0"/>
              </a:rPr>
              <a:t> BE SPONSORED BY A LIONS CLUB;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n-US" sz="2800">
                <a:solidFill>
                  <a:srgbClr val="333333"/>
                </a:solidFill>
                <a:latin typeface="Arial" charset="0"/>
              </a:rPr>
              <a:t> HAVE A BASIC KNOWLEDGE OF THE LANGUAGE OF THE HOST COUNTRY;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n-US" sz="2800">
                <a:solidFill>
                  <a:srgbClr val="333333"/>
                </a:solidFill>
                <a:latin typeface="Arial" charset="0"/>
              </a:rPr>
              <a:t> BE SUITABLE TO REPRESENT THEIR COMMUNITY, LIONS CLUB, AND COUNTRY;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n-US" sz="2800">
                <a:solidFill>
                  <a:srgbClr val="333333"/>
                </a:solidFill>
                <a:latin typeface="Arial" charset="0"/>
              </a:rPr>
              <a:t>BE WILLING TO ACCEPT THE CUSTOMS OF ANOTHER CULTURE. 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mtClean="0"/>
              <a:t>YOUTH EXCHANGE (CONT)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828800" y="1447800"/>
            <a:ext cx="60198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YOUNG ADULTS VISIT FAMILIES FOR SIX WEEKS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COUNTRIES INVOLVED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EUROPEANS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CENTRAL AMERICA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SOUTH AMERICA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NORTH AMERICA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ASIA</a:t>
            </a:r>
          </a:p>
        </p:txBody>
      </p:sp>
    </p:spTree>
  </p:cSld>
  <p:clrMapOvr>
    <a:masterClrMapping/>
  </p:clrMapOvr>
  <p:transition spd="slow" advClick="0" advTm="2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SCOUTING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828800" y="2133600"/>
            <a:ext cx="70104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LIONS CLUBS SPONSOR BOYS &amp; GIRL SCOUTS TROOPS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LIONS ARE ONE OF THE LARGEST SPONSORS </a:t>
            </a:r>
          </a:p>
        </p:txBody>
      </p:sp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YOUTH CAMP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057400" y="2133600"/>
            <a:ext cx="67818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NORTHERN VA LIONS YOUTH CAMP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LOCATED IN CLARKE COUNTY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~109 ACRES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WITH CABINS &amp; DINING HALL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HIKING TRAILS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TENT SITES</a:t>
            </a:r>
          </a:p>
        </p:txBody>
      </p:sp>
      <p:pic>
        <p:nvPicPr>
          <p:cNvPr id="38917" name="Picture 5" descr="NVLYCPa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257800"/>
            <a:ext cx="22098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YOUTH CAMP (CONT)</a:t>
            </a:r>
          </a:p>
        </p:txBody>
      </p:sp>
      <p:pic>
        <p:nvPicPr>
          <p:cNvPr id="39943" name="Picture 7" descr="091502Durant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00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00200"/>
            <a:ext cx="3657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295400" y="43434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DEDICATION OF DURANT HALL</a:t>
            </a:r>
          </a:p>
        </p:txBody>
      </p:sp>
      <p:sp>
        <p:nvSpPr>
          <p:cNvPr id="39946" name="WordArt 10"/>
          <p:cNvSpPr>
            <a:spLocks noChangeArrowheads="1" noChangeShapeType="1" noTextEdit="1"/>
          </p:cNvSpPr>
          <p:nvPr/>
        </p:nvSpPr>
        <p:spPr bwMode="auto">
          <a:xfrm>
            <a:off x="5638800" y="4267200"/>
            <a:ext cx="2162175" cy="4921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800" kern="10" spc="-28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NATURE CLASS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utoUpdateAnimBg="0"/>
      <p:bldP spid="3994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YOUTH CAMP (CONT)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76400"/>
            <a:ext cx="1954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752600"/>
            <a:ext cx="42672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0" name="WordArt 6"/>
          <p:cNvSpPr>
            <a:spLocks noChangeArrowheads="1" noChangeShapeType="1" noTextEdit="1"/>
          </p:cNvSpPr>
          <p:nvPr/>
        </p:nvSpPr>
        <p:spPr bwMode="auto">
          <a:xfrm>
            <a:off x="1752600" y="4953000"/>
            <a:ext cx="61722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LIONS LIGHTHOUSE IN THE WOODS</a:t>
            </a:r>
          </a:p>
        </p:txBody>
      </p:sp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YOUTH CAMP (CONT)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98929"/>
            <a:ext cx="3725466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98929"/>
            <a:ext cx="2136123" cy="159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3295153"/>
            <a:ext cx="418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WOODBRIDGE LIONS REMODELED THIS CABIN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3429000"/>
            <a:ext cx="213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PAVILION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29655"/>
      </p:ext>
    </p:extLst>
  </p:cSld>
  <p:clrMapOvr>
    <a:masterClrMapping/>
  </p:clrMapOvr>
  <p:transition spd="slow" advClick="0" advTm="10000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DUES</a:t>
            </a:r>
          </a:p>
        </p:txBody>
      </p:sp>
      <p:sp>
        <p:nvSpPr>
          <p:cNvPr id="106499" name="TextBox 2"/>
          <p:cNvSpPr txBox="1">
            <a:spLocks noChangeArrowheads="1"/>
          </p:cNvSpPr>
          <p:nvPr/>
        </p:nvSpPr>
        <p:spPr bwMode="auto">
          <a:xfrm>
            <a:off x="0" y="2438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INTERNATIONAL</a:t>
            </a:r>
            <a:r>
              <a:rPr lang="en-US" dirty="0" smtClean="0"/>
              <a:t>=$21.50 </a:t>
            </a:r>
            <a:r>
              <a:rPr lang="en-US" dirty="0"/>
              <a:t>EVERY 6 MONTHS OR $</a:t>
            </a:r>
            <a:r>
              <a:rPr lang="en-US" dirty="0" smtClean="0"/>
              <a:t>3.58/MONTH</a:t>
            </a:r>
            <a:endParaRPr lang="en-US" dirty="0"/>
          </a:p>
          <a:p>
            <a:r>
              <a:rPr lang="en-US" dirty="0"/>
              <a:t>FAMILY = </a:t>
            </a:r>
            <a:r>
              <a:rPr lang="en-US" dirty="0" smtClean="0"/>
              <a:t>$10.75 </a:t>
            </a:r>
            <a:r>
              <a:rPr lang="en-US" dirty="0"/>
              <a:t>OR $</a:t>
            </a:r>
            <a:r>
              <a:rPr lang="en-US" dirty="0" smtClean="0"/>
              <a:t>1.79/MONTH</a:t>
            </a:r>
            <a:endParaRPr lang="en-US" dirty="0"/>
          </a:p>
          <a:p>
            <a:r>
              <a:rPr lang="en-US" dirty="0"/>
              <a:t>STATE = $16.00 OR $1.33/MONTH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INTERNATIONAL MEMBERSHIP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101850"/>
            <a:ext cx="41148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1.4 MILLION MEMBERS </a:t>
            </a:r>
          </a:p>
          <a:p>
            <a:pPr eaLnBrk="1" hangingPunct="1"/>
            <a:r>
              <a:rPr lang="en-US" dirty="0" smtClean="0"/>
              <a:t>49,352 LIONS CLUBS </a:t>
            </a:r>
          </a:p>
          <a:p>
            <a:pPr eaLnBrk="1" hangingPunct="1"/>
            <a:r>
              <a:rPr lang="en-US" dirty="0" smtClean="0"/>
              <a:t>LOCATED IN 210 COUNTRIES &amp; GEOGRAPHICAL AREAS OF THE WORLD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MOTTO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259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SERVE</a:t>
            </a:r>
            <a:endParaRPr lang="en-US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DUES QTR (cont.)</a:t>
            </a:r>
          </a:p>
        </p:txBody>
      </p:sp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914400" y="2362200"/>
            <a:ext cx="7467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/>
              <a:t>MEALS = </a:t>
            </a:r>
            <a:r>
              <a:rPr lang="en-US" dirty="0" smtClean="0"/>
              <a:t>$ 75.00</a:t>
            </a:r>
            <a:endParaRPr lang="en-US" dirty="0"/>
          </a:p>
          <a:p>
            <a:r>
              <a:rPr lang="en-US" dirty="0"/>
              <a:t>INTERNATIONAL DUES = </a:t>
            </a:r>
            <a:r>
              <a:rPr lang="en-US" dirty="0" smtClean="0"/>
              <a:t>$10.75</a:t>
            </a:r>
            <a:endParaRPr lang="en-US" dirty="0"/>
          </a:p>
          <a:p>
            <a:r>
              <a:rPr lang="en-US" dirty="0"/>
              <a:t>STATE DUES = $</a:t>
            </a:r>
            <a:r>
              <a:rPr lang="en-US" dirty="0" smtClean="0"/>
              <a:t>4.00</a:t>
            </a:r>
          </a:p>
          <a:p>
            <a:r>
              <a:rPr lang="en-US" dirty="0" smtClean="0"/>
              <a:t>CHRISTMAS SOCIAL = $6.50</a:t>
            </a:r>
          </a:p>
          <a:p>
            <a:r>
              <a:rPr lang="en-US" dirty="0" smtClean="0"/>
              <a:t>CHARTER NIGHT = $6.50</a:t>
            </a:r>
          </a:p>
          <a:p>
            <a:r>
              <a:rPr lang="en-US" dirty="0" smtClean="0"/>
              <a:t>INSTALLATION OF OFFCERS = $6.50</a:t>
            </a:r>
            <a:endParaRPr lang="en-US" dirty="0"/>
          </a:p>
          <a:p>
            <a:r>
              <a:rPr lang="en-US" dirty="0"/>
              <a:t>ADMINISTRATIVE = </a:t>
            </a:r>
            <a:r>
              <a:rPr lang="en-US" dirty="0" smtClean="0"/>
              <a:t>$.75</a:t>
            </a:r>
            <a:endParaRPr lang="en-US" dirty="0"/>
          </a:p>
          <a:p>
            <a:r>
              <a:rPr lang="en-US" dirty="0"/>
              <a:t>TOTAL = $110.00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QUESTIONS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</a:t>
            </a:r>
          </a:p>
          <a:p>
            <a:pPr eaLnBrk="1" hangingPunct="1"/>
            <a:r>
              <a:rPr lang="en-US" smtClean="0"/>
              <a:t>ANSWERS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FIRST NATIONAL CONVENTION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HELD IN OCTOBER 1917</a:t>
            </a:r>
          </a:p>
          <a:p>
            <a:pPr eaLnBrk="1" hangingPunct="1"/>
            <a:r>
              <a:rPr lang="en-US" dirty="0" smtClean="0"/>
              <a:t>DALLAS, TEXAS</a:t>
            </a:r>
          </a:p>
          <a:p>
            <a:pPr eaLnBrk="1" hangingPunct="1"/>
            <a:r>
              <a:rPr lang="en-US" dirty="0" smtClean="0"/>
              <a:t>36 DELGATES REPRESENTING 22 CLUBS FROM 9 STATES ATTENDED</a:t>
            </a:r>
          </a:p>
          <a:p>
            <a:pPr eaLnBrk="1" hangingPunct="1"/>
            <a:r>
              <a:rPr lang="en-US" dirty="0" smtClean="0"/>
              <a:t>CONSTITUTION, BY-LAWS, OBJECTS &amp; CODE OF ETHICS WERE APPROVED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FIRST PRESIDENT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6705600" cy="3384550"/>
          </a:xfrm>
        </p:spPr>
        <p:txBody>
          <a:bodyPr/>
          <a:lstStyle/>
          <a:p>
            <a:pPr eaLnBrk="1" hangingPunct="1"/>
            <a:r>
              <a:rPr lang="en-US" dirty="0" smtClean="0"/>
              <a:t>DR. W. P. WOODS FROM EVANSVILLE, IN</a:t>
            </a:r>
          </a:p>
          <a:p>
            <a:pPr eaLnBrk="1" hangingPunct="1"/>
            <a:r>
              <a:rPr lang="en-US" dirty="0" smtClean="0"/>
              <a:t>MELVIN JONES OUR FOUNDER AND GUIDING FORCE WAS ELECTED ACTING SECRETARY. BEGINNING HIS RELATIONSHIP WITH THE LIONS UNTIL HIS DEATH IN 1961 </a:t>
            </a:r>
          </a:p>
        </p:txBody>
      </p:sp>
      <p:pic>
        <p:nvPicPr>
          <p:cNvPr id="4" name="Picture 4" descr="3EE66B0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r="8193" b="13549"/>
          <a:stretch/>
        </p:blipFill>
        <p:spPr bwMode="auto">
          <a:xfrm>
            <a:off x="7219908" y="3276600"/>
            <a:ext cx="164268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INTERNATIONAL ASSOCIATION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1920 WINDSOR, ONTARIO, CANADA</a:t>
            </a:r>
          </a:p>
          <a:p>
            <a:pPr eaLnBrk="1" hangingPunct="1"/>
            <a:r>
              <a:rPr lang="en-US" dirty="0" smtClean="0"/>
              <a:t>FOLLOWED BY </a:t>
            </a:r>
          </a:p>
          <a:p>
            <a:pPr lvl="1" eaLnBrk="1" hangingPunct="1"/>
            <a:r>
              <a:rPr lang="en-US" dirty="0" smtClean="0"/>
              <a:t>MEXICO</a:t>
            </a:r>
          </a:p>
          <a:p>
            <a:pPr lvl="1" eaLnBrk="1" hangingPunct="1"/>
            <a:r>
              <a:rPr lang="en-US" dirty="0" smtClean="0"/>
              <a:t>CHINA</a:t>
            </a:r>
          </a:p>
          <a:p>
            <a:pPr lvl="1" eaLnBrk="1" hangingPunct="1"/>
            <a:r>
              <a:rPr lang="en-US" dirty="0" smtClean="0"/>
              <a:t>CUBA</a:t>
            </a:r>
          </a:p>
          <a:p>
            <a:pPr eaLnBrk="1" hangingPunct="1"/>
            <a:r>
              <a:rPr lang="en-US" dirty="0" smtClean="0"/>
              <a:t>1927 MEMBERSHIP WAS 60,000 IN 1,183 CLUBS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INTERNATIONAL ASSOCIATION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1935 PANAMA  </a:t>
            </a:r>
          </a:p>
          <a:p>
            <a:pPr eaLnBrk="1" hangingPunct="1"/>
            <a:r>
              <a:rPr lang="en-US" dirty="0" smtClean="0"/>
              <a:t>1936 COLOMBIA</a:t>
            </a:r>
          </a:p>
          <a:p>
            <a:pPr eaLnBrk="1" hangingPunct="1"/>
            <a:r>
              <a:rPr lang="en-US" dirty="0" smtClean="0"/>
              <a:t>1947 AUSTRALIA</a:t>
            </a:r>
          </a:p>
          <a:p>
            <a:pPr eaLnBrk="1" hangingPunct="1"/>
            <a:r>
              <a:rPr lang="en-US" dirty="0" smtClean="0"/>
              <a:t>1948 SWEDEN &amp; FRANCE</a:t>
            </a:r>
          </a:p>
          <a:p>
            <a:pPr eaLnBrk="1" hangingPunct="1"/>
            <a:r>
              <a:rPr lang="en-US" dirty="0" smtClean="0"/>
              <a:t>1952 JAPAN</a:t>
            </a:r>
          </a:p>
          <a:p>
            <a:pPr eaLnBrk="1" hangingPunct="1"/>
            <a:r>
              <a:rPr lang="en-US" dirty="0" smtClean="0"/>
              <a:t>1989 HUNGARY, POLAND, ESTONIA</a:t>
            </a:r>
          </a:p>
          <a:p>
            <a:pPr eaLnBrk="1" hangingPunct="1"/>
            <a:r>
              <a:rPr lang="en-US" dirty="0" smtClean="0"/>
              <a:t>1990 MOSCOW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4495800"/>
            <a:ext cx="8763000" cy="717550"/>
          </a:xfrm>
        </p:spPr>
        <p:txBody>
          <a:bodyPr/>
          <a:lstStyle/>
          <a:p>
            <a:r>
              <a:rPr lang="en-US" dirty="0" smtClean="0"/>
              <a:t>CELEBRATED 100 YEARS OF SERVICE 2017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000" kern="0" dirty="0" smtClean="0"/>
              <a:t>INTERNATIONAL ASSOCIATION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18354"/>
            <a:ext cx="2540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47877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/>
          <a:stretch/>
        </p:blipFill>
        <p:spPr>
          <a:xfrm>
            <a:off x="2667000" y="762000"/>
            <a:ext cx="474307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33069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564357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President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85800" y="4688623"/>
            <a:ext cx="777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HOME CLUB 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Brooklyn Bedford Stuyvesant Lions Club</a:t>
            </a:r>
            <a:endParaRPr lang="en-US" dirty="0" smtClean="0"/>
          </a:p>
          <a:p>
            <a:pPr algn="ctr"/>
            <a:r>
              <a:rPr lang="en-US" dirty="0" smtClean="0"/>
              <a:t>BROOKLYN, NY, USA</a:t>
            </a:r>
          </a:p>
          <a:p>
            <a:pPr algn="ctr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286000" y="38443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DOUGLAS X. ALEXANDER</a:t>
            </a:r>
          </a:p>
        </p:txBody>
      </p:sp>
      <p:pic>
        <p:nvPicPr>
          <p:cNvPr id="6146" name="Picture 2" descr="https://marvel-b1-cdn.bc0a.com/f00000000210829/www.lionsclubs.org/sites/default/files/division/marketing/headshots/Alexander-Dougl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12" y="1707357"/>
            <a:ext cx="1518775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MG_7889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381" y="4231423"/>
            <a:ext cx="9096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295400"/>
            <a:ext cx="7772400" cy="34290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INTRODUCTION TO THE INTERNATIONAL ASSOCIATION OF LIONS CLUBS</a:t>
            </a:r>
            <a:br>
              <a:rPr lang="en-US" sz="4000" dirty="0" smtClean="0"/>
            </a:br>
            <a:endParaRPr lang="en-US" sz="4000" dirty="0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778802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Vice President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14400" y="4267200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BRIAN E. SHEEHAN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12996" y="4761307"/>
            <a:ext cx="5118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HOME CLUB</a:t>
            </a:r>
          </a:p>
          <a:p>
            <a:pPr algn="ctr"/>
            <a:r>
              <a:rPr lang="en-US" dirty="0" smtClean="0"/>
              <a:t>BIRD ISLAND LIONS CLUB</a:t>
            </a:r>
          </a:p>
          <a:p>
            <a:pPr algn="ctr"/>
            <a:r>
              <a:rPr lang="en-US" dirty="0" smtClean="0"/>
              <a:t>BIRD ISLAND, MINNESOTA, USA</a:t>
            </a:r>
          </a:p>
          <a:p>
            <a:endParaRPr lang="en-US" dirty="0"/>
          </a:p>
        </p:txBody>
      </p:sp>
      <p:pic>
        <p:nvPicPr>
          <p:cNvPr id="10242" name="Picture 2" descr="https://www.lionsclubs.org/sites/default/files/division/marketing/headshots/Sheehan-Bria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21802"/>
            <a:ext cx="1518775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564357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Vice President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14400" y="4267200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DR. PATTI HILL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12996" y="4761307"/>
            <a:ext cx="5118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HOME CLUB</a:t>
            </a:r>
          </a:p>
          <a:p>
            <a:pPr algn="ctr"/>
            <a:r>
              <a:rPr lang="en-US" dirty="0" smtClean="0"/>
              <a:t>EDMONTON HOST LIONS CLUB </a:t>
            </a:r>
          </a:p>
          <a:p>
            <a:pPr algn="ctr"/>
            <a:r>
              <a:rPr lang="en-US" dirty="0" smtClean="0"/>
              <a:t>EDMONTON, ALBERTA, CANADA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35" y="1779515"/>
            <a:ext cx="1328928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62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564357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Vice President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14400" y="4267200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FABRÍCIO OLIVEIRA OF CATOLÉ DO ROCHA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12996" y="4761307"/>
            <a:ext cx="5118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HOME CLUB</a:t>
            </a:r>
          </a:p>
          <a:p>
            <a:pPr algn="ctr"/>
            <a:r>
              <a:rPr lang="pt-BR" dirty="0" smtClean="0"/>
              <a:t>CATOLÉ DO ROCHA LIONS CLUB</a:t>
            </a:r>
          </a:p>
          <a:p>
            <a:pPr algn="ctr"/>
            <a:r>
              <a:rPr lang="pt-BR" dirty="0" smtClean="0"/>
              <a:t>PARAIBA, BRAZIL</a:t>
            </a:r>
            <a:endParaRPr lang="en-US" dirty="0"/>
          </a:p>
        </p:txBody>
      </p:sp>
      <p:pic>
        <p:nvPicPr>
          <p:cNvPr id="11266" name="Picture 2" descr="https://marvel-b1-cdn.bc0a.com/f00000000210829/www.lionsclubs.org/sites/default/files/division/marketing/headshots/Fabricio_Olivei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11" y="1680190"/>
            <a:ext cx="1518775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52283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9144000" cy="1066799"/>
          </a:xfrm>
        </p:spPr>
        <p:txBody>
          <a:bodyPr/>
          <a:lstStyle/>
          <a:p>
            <a:pPr algn="ctr"/>
            <a:r>
              <a:rPr lang="en-US" dirty="0" smtClean="0"/>
              <a:t>Immediate Past President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762250" y="4054990"/>
            <a:ext cx="4305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DR. JUNG-YUL CHOI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55896" y="4698748"/>
            <a:ext cx="5118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HOME CLUB</a:t>
            </a:r>
          </a:p>
          <a:p>
            <a:pPr algn="ctr"/>
            <a:r>
              <a:rPr lang="en-US" dirty="0" smtClean="0"/>
              <a:t>BUSAN JAE-IL LIONS CLUB</a:t>
            </a:r>
          </a:p>
          <a:p>
            <a:pPr algn="ctr"/>
            <a:r>
              <a:rPr lang="en-US" dirty="0" smtClean="0"/>
              <a:t>BUSAN, REPUBLIC OF KOREA</a:t>
            </a:r>
            <a:endParaRPr lang="en-US" dirty="0"/>
          </a:p>
        </p:txBody>
      </p:sp>
      <p:pic>
        <p:nvPicPr>
          <p:cNvPr id="8" name="Picture 2" descr="https://marvel-b1-cdn.bc0a.com/f00000000210829/www.lionsclubs.org/sites/default/files/division/marketing/headshots/choi-jung-y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19" y="1991700"/>
            <a:ext cx="1661160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0896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MOST IMPORTANT IMPACT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1925 HELEN KELLER ADDRESSED THE LIONS INTERNATIONAL CONVENTION HELD AT CEDAR POINT, OHIO</a:t>
            </a:r>
          </a:p>
          <a:p>
            <a:pPr eaLnBrk="1" hangingPunct="1"/>
            <a:r>
              <a:rPr lang="en-US" dirty="0" smtClean="0"/>
              <a:t>CHALLENGED LIONS TO BECOME “KNIGHTS OF THE BLIND IN THE CRUSADE AGAINST DARKNESS”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AGGRESSIVE SIGHT PREVENTION EFFORT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1990 LAUNCHED SIGHTFIRST</a:t>
            </a:r>
          </a:p>
          <a:p>
            <a:pPr eaLnBrk="1" hangingPunct="1"/>
            <a:r>
              <a:rPr lang="en-US" sz="2800" dirty="0" smtClean="0"/>
              <a:t>RAISED $140 MILLION</a:t>
            </a:r>
          </a:p>
          <a:p>
            <a:pPr eaLnBrk="1" hangingPunct="1"/>
            <a:r>
              <a:rPr lang="en-US" sz="2800" dirty="0" smtClean="0"/>
              <a:t>STRIVES TO RID THE WORLD OF PREVENTABLE BLINDNESS &amp; REVERSIBLE BLINDNESS BY CLOSING THE GAP BETWEEN THE HEALTH CARE SERVICES &amp; THOSE THAT REMAIN DESPERATELY IN NEED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066800" y="1219200"/>
            <a:ext cx="7772400" cy="1143000"/>
          </a:xfrm>
        </p:spPr>
        <p:txBody>
          <a:bodyPr/>
          <a:lstStyle/>
          <a:p>
            <a:pPr algn="ctr"/>
            <a:r>
              <a:rPr lang="en-US" sz="3600" dirty="0" smtClean="0"/>
              <a:t>LIONS CLUBS </a:t>
            </a:r>
            <a:br>
              <a:rPr lang="en-US" sz="3600" dirty="0" smtClean="0"/>
            </a:br>
            <a:r>
              <a:rPr lang="en-US" sz="3600" dirty="0" smtClean="0"/>
              <a:t>INTERNATIONAL FOUNDATION (LCIF)</a:t>
            </a:r>
          </a:p>
        </p:txBody>
      </p:sp>
      <p:pic>
        <p:nvPicPr>
          <p:cNvPr id="4" name="Picture 4" descr="LCIFLogo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19400"/>
            <a:ext cx="26511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86000" y="441960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PROVIDES GRANT MONEY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PROJECTS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EMERGENCIES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028700" y="778802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IPP of LCI-Chairperson of LCIF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762250" y="4054990"/>
            <a:ext cx="4305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DR. JUNG-YUL CHOI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55896" y="4698748"/>
            <a:ext cx="5118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HOME CLUB</a:t>
            </a:r>
          </a:p>
          <a:p>
            <a:pPr algn="ctr"/>
            <a:r>
              <a:rPr lang="en-US" dirty="0" smtClean="0"/>
              <a:t>BUSAN JAE-IL LIONS CLUB</a:t>
            </a:r>
          </a:p>
          <a:p>
            <a:pPr algn="ctr"/>
            <a:r>
              <a:rPr lang="en-US" dirty="0" smtClean="0"/>
              <a:t>BUSAN, REPUBLIC OF KOREA</a:t>
            </a:r>
            <a:endParaRPr lang="en-US" dirty="0"/>
          </a:p>
        </p:txBody>
      </p:sp>
      <p:pic>
        <p:nvPicPr>
          <p:cNvPr id="12290" name="Picture 2" descr="https://marvel-b1-cdn.bc0a.com/f00000000210829/www.lionsclubs.org/sites/default/files/division/marketing/headshots/choi-jung-y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19" y="1991700"/>
            <a:ext cx="1661160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52508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SIGHTFRIST II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LIONS INTERNATIONAL GOAL WAS TO RAISE $200 MILLION</a:t>
            </a:r>
          </a:p>
          <a:p>
            <a:pPr lvl="1" eaLnBrk="1" hangingPunct="1"/>
            <a:r>
              <a:rPr lang="en-US" dirty="0" smtClean="0"/>
              <a:t>CONTINUE TO GET RID OF  PREVENTABLE BLINDNESS &amp; REVERSIBLE BLINDNESS </a:t>
            </a:r>
          </a:p>
          <a:p>
            <a:pPr lvl="1" eaLnBrk="1" hangingPunct="1"/>
            <a:r>
              <a:rPr lang="en-US" dirty="0" smtClean="0"/>
              <a:t>RAISED ~ 250 MILLION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LCIF CAMPAIGN 100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1850"/>
            <a:ext cx="7543800" cy="3384550"/>
          </a:xfrm>
        </p:spPr>
        <p:txBody>
          <a:bodyPr/>
          <a:lstStyle/>
          <a:p>
            <a:r>
              <a:rPr lang="en-US" dirty="0" smtClean="0"/>
              <a:t>LCIF CAMPAIGN 100, WHICH IS LCIF PROGRAM TO RAISE OVER $300,000,000 BY JUNE 30, 2022.</a:t>
            </a:r>
          </a:p>
          <a:p>
            <a:r>
              <a:rPr lang="en-US" dirty="0" smtClean="0"/>
              <a:t>CAMPAIGN 100 WILL EMPOWER LIONS TO SERVE 200+ MILLION PEOPLE EACH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1532"/>
      </p:ext>
    </p:extLst>
  </p:cSld>
  <p:clrMapOvr>
    <a:masterClrMapping/>
  </p:clrMapOvr>
  <p:transition spd="slow" advClick="0" advTm="2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EMBLEM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5029200" cy="4997450"/>
          </a:xfrm>
        </p:spPr>
        <p:txBody>
          <a:bodyPr/>
          <a:lstStyle/>
          <a:p>
            <a:pPr eaLnBrk="1" hangingPunct="1"/>
            <a:r>
              <a:rPr lang="en-US" dirty="0" smtClean="0"/>
              <a:t>ADOPTED 1919</a:t>
            </a:r>
          </a:p>
          <a:p>
            <a:pPr eaLnBrk="1" hangingPunct="1"/>
            <a:r>
              <a:rPr lang="en-US" dirty="0" smtClean="0"/>
              <a:t>2 HEADED LION</a:t>
            </a:r>
          </a:p>
          <a:p>
            <a:pPr lvl="1" eaLnBrk="1" hangingPunct="1"/>
            <a:r>
              <a:rPr lang="en-US" dirty="0" smtClean="0"/>
              <a:t>LOOKING IN THE PAST DEPICTING PRIDE OF HERITAGE</a:t>
            </a:r>
          </a:p>
          <a:p>
            <a:pPr lvl="1" eaLnBrk="1" hangingPunct="1"/>
            <a:r>
              <a:rPr lang="en-US" dirty="0" smtClean="0"/>
              <a:t>LOOKING FORWARD DEPICTING CONFIDENCE IN THE FUTURE</a:t>
            </a:r>
          </a:p>
        </p:txBody>
      </p:sp>
      <p:pic>
        <p:nvPicPr>
          <p:cNvPr id="5125" name="Picture 5" descr="Lions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895600"/>
            <a:ext cx="1609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5105400"/>
          </a:xfrm>
        </p:spPr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ENSURE LIONS HAVE RESOURCES FOR  OUR COMMUNITIES WITH FOCUS</a:t>
            </a:r>
          </a:p>
          <a:p>
            <a:r>
              <a:rPr lang="en-US" dirty="0" smtClean="0">
                <a:cs typeface="Arial" panose="020B0604020202020204" pitchFamily="34" charset="0"/>
              </a:rPr>
              <a:t>VISION</a:t>
            </a:r>
          </a:p>
          <a:p>
            <a:r>
              <a:rPr lang="en-US" dirty="0" smtClean="0">
                <a:cs typeface="Arial" panose="020B0604020202020204" pitchFamily="34" charset="0"/>
              </a:rPr>
              <a:t>YOUTH</a:t>
            </a:r>
          </a:p>
          <a:p>
            <a:r>
              <a:rPr lang="en-US" dirty="0" smtClean="0">
                <a:cs typeface="Arial" panose="020B0604020202020204" pitchFamily="34" charset="0"/>
              </a:rPr>
              <a:t>DISASTER RELIEF</a:t>
            </a:r>
          </a:p>
          <a:p>
            <a:r>
              <a:rPr lang="en-US" dirty="0" smtClean="0">
                <a:cs typeface="Arial" panose="020B0604020202020204" pitchFamily="34" charset="0"/>
              </a:rPr>
              <a:t>HUMANITARIAN CAUSES</a:t>
            </a:r>
          </a:p>
          <a:p>
            <a:r>
              <a:rPr lang="en-US" dirty="0" smtClean="0">
                <a:cs typeface="Arial" panose="020B0604020202020204" pitchFamily="34" charset="0"/>
              </a:rPr>
              <a:t>HUNGER</a:t>
            </a:r>
          </a:p>
          <a:p>
            <a:r>
              <a:rPr lang="en-US" dirty="0" smtClean="0">
                <a:cs typeface="Arial" panose="020B0604020202020204" pitchFamily="34" charset="0"/>
              </a:rPr>
              <a:t>CHILDHOOD CANCER</a:t>
            </a:r>
          </a:p>
          <a:p>
            <a:r>
              <a:rPr lang="en-US" dirty="0" smtClean="0">
                <a:cs typeface="Arial" panose="020B0604020202020204" pitchFamily="34" charset="0"/>
              </a:rPr>
              <a:t>ENVIRONMENT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66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kern="0" dirty="0" smtClean="0"/>
              <a:t>LCIF CAMPAIGN 100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12701023"/>
      </p:ext>
    </p:extLst>
  </p:cSld>
  <p:clrMapOvr>
    <a:masterClrMapping/>
  </p:clrMapOvr>
  <p:transition spd="slow" advClick="0" advTm="25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LIONS CLUB INTERNATIONAL(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</a:p>
        </p:txBody>
      </p:sp>
      <p:sp>
        <p:nvSpPr>
          <p:cNvPr id="43012" name="Text Box 1028"/>
          <p:cNvSpPr txBox="1">
            <a:spLocks noChangeArrowheads="1"/>
          </p:cNvSpPr>
          <p:nvPr/>
        </p:nvSpPr>
        <p:spPr bwMode="auto">
          <a:xfrm>
            <a:off x="1219200" y="2209800"/>
            <a:ext cx="73914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SUPPORTS SIGHT CONSERVATION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EYE EXAMS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EYE GLASSES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GLAUCOMA TESTING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SUPPORTS HEARING CONSERVATION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HEARING EXAMS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HEARING AIDS</a:t>
            </a:r>
          </a:p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LIONS CLUB INTERNATIONAL(cont)</a:t>
            </a:r>
          </a:p>
        </p:txBody>
      </p:sp>
      <p:sp>
        <p:nvSpPr>
          <p:cNvPr id="43012" name="Text Box 1028"/>
          <p:cNvSpPr txBox="1">
            <a:spLocks noChangeArrowheads="1"/>
          </p:cNvSpPr>
          <p:nvPr/>
        </p:nvSpPr>
        <p:spPr bwMode="auto">
          <a:xfrm>
            <a:off x="1219200" y="2209800"/>
            <a:ext cx="7391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MEASLES 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/>
              <a:t> READING PROGRAMS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BOOK PROGRAMS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EYE SCREENINGS</a:t>
            </a:r>
          </a:p>
        </p:txBody>
      </p:sp>
    </p:spTree>
    <p:extLst>
      <p:ext uri="{BB962C8B-B14F-4D97-AF65-F5344CB8AC3E}">
        <p14:creationId xmlns:p14="http://schemas.microsoft.com/office/powerpoint/2010/main" val="4054461499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OTHER MAJOR MILESTONES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1945 HELP TO FORM THE NON-GOVERNMENTAL ORGANIZATIONS SECTION AT THE UN</a:t>
            </a:r>
          </a:p>
          <a:p>
            <a:pPr lvl="1" eaLnBrk="1" hangingPunct="1"/>
            <a:r>
              <a:rPr lang="en-US" smtClean="0"/>
              <a:t>HOLD CONSULTATIVE STATUS TODAY</a:t>
            </a:r>
          </a:p>
          <a:p>
            <a:pPr eaLnBrk="1" hangingPunct="1"/>
            <a:r>
              <a:rPr lang="en-US" smtClean="0"/>
              <a:t>1987 FIRST MAJOR SERVICE CLUB TO ADMIT WOMEN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Sight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 Eye Care for 100 Million people by training more than 650k eye professionals</a:t>
            </a:r>
          </a:p>
          <a:p>
            <a:r>
              <a:rPr lang="en-US" dirty="0" smtClean="0"/>
              <a:t> Vaccinated 41 Million children in Africa for measles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70226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MD 24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STATE OF VIRGINIA</a:t>
            </a:r>
          </a:p>
          <a:p>
            <a:pPr lvl="1" eaLnBrk="1" hangingPunct="1"/>
            <a:r>
              <a:rPr lang="en-US" sz="2000" dirty="0"/>
              <a:t>3</a:t>
            </a:r>
            <a:r>
              <a:rPr lang="en-US" sz="2000" dirty="0" smtClean="0"/>
              <a:t> SUB-DISTRICTS</a:t>
            </a:r>
          </a:p>
          <a:p>
            <a:pPr lvl="2" eaLnBrk="1" hangingPunct="1"/>
            <a:r>
              <a:rPr lang="en-US" sz="2000" dirty="0" smtClean="0"/>
              <a:t>24-L (89 CLUBS; 2,421 MEMBERS)(APRIL 7, 2022) </a:t>
            </a:r>
          </a:p>
          <a:p>
            <a:pPr lvl="2" eaLnBrk="1" hangingPunct="1"/>
            <a:r>
              <a:rPr lang="en-US" sz="2000" dirty="0" smtClean="0"/>
              <a:t>24-</a:t>
            </a:r>
            <a:r>
              <a:rPr lang="en-US" sz="2000" dirty="0"/>
              <a:t>C </a:t>
            </a:r>
            <a:r>
              <a:rPr lang="en-US" sz="2000" dirty="0" smtClean="0"/>
              <a:t>(59 </a:t>
            </a:r>
            <a:r>
              <a:rPr lang="en-US" sz="2000" dirty="0"/>
              <a:t>CLUBS; </a:t>
            </a:r>
            <a:r>
              <a:rPr lang="en-US" sz="2000" dirty="0" smtClean="0"/>
              <a:t>1,335 </a:t>
            </a:r>
            <a:r>
              <a:rPr lang="en-US" sz="2000" dirty="0"/>
              <a:t>MEMBERS)(APRIL 7, 2022) </a:t>
            </a:r>
            <a:endParaRPr lang="en-US" sz="2000" dirty="0" smtClean="0"/>
          </a:p>
          <a:p>
            <a:pPr lvl="2" eaLnBrk="1" hangingPunct="1"/>
            <a:r>
              <a:rPr lang="en-US" sz="2000" dirty="0" smtClean="0"/>
              <a:t>24- I </a:t>
            </a:r>
            <a:r>
              <a:rPr lang="en-US" sz="2000" dirty="0"/>
              <a:t>(</a:t>
            </a:r>
            <a:r>
              <a:rPr lang="en-US" sz="2000" dirty="0" smtClean="0"/>
              <a:t>88 </a:t>
            </a:r>
            <a:r>
              <a:rPr lang="en-US" sz="2000" dirty="0"/>
              <a:t>CLUBS; </a:t>
            </a:r>
            <a:r>
              <a:rPr lang="en-US" sz="2000" dirty="0" smtClean="0"/>
              <a:t>2,092? </a:t>
            </a:r>
            <a:r>
              <a:rPr lang="en-US" sz="2000" dirty="0"/>
              <a:t>MEMBERS)(APRIL 7, 2022) </a:t>
            </a:r>
            <a:endParaRPr lang="en-US" sz="2000" dirty="0" smtClean="0"/>
          </a:p>
          <a:p>
            <a:pPr lvl="1" eaLnBrk="1" hangingPunct="1"/>
            <a:r>
              <a:rPr lang="en-US" dirty="0" smtClean="0"/>
              <a:t>TOTAL CLUBS 236 WITH 5,848 MEMBERS</a:t>
            </a:r>
          </a:p>
          <a:p>
            <a:pPr lvl="1" eaLnBrk="1" hangingPunct="1"/>
            <a:r>
              <a:rPr lang="en-US" sz="2000" dirty="0" smtClean="0"/>
              <a:t>COUNCIL OF GOVERNORS</a:t>
            </a:r>
          </a:p>
          <a:p>
            <a:pPr lvl="1" eaLnBrk="1" hangingPunct="1"/>
            <a:r>
              <a:rPr lang="en-US" sz="2000" dirty="0" smtClean="0"/>
              <a:t>SECRETARY/TREASURER LION TAMMIE BRIGHTWELL</a:t>
            </a:r>
          </a:p>
          <a:p>
            <a:r>
              <a:rPr lang="it-IT" sz="2000" dirty="0"/>
              <a:t>501 </a:t>
            </a:r>
            <a:r>
              <a:rPr lang="it-IT" sz="2000" dirty="0" smtClean="0"/>
              <a:t>ELM AVE . SW ROANOKE, VA 24016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</p:txBody>
      </p:sp>
      <p:pic>
        <p:nvPicPr>
          <p:cNvPr id="29700" name="Picture 4" descr="VA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4900" y="1371600"/>
            <a:ext cx="1384300" cy="89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MD 24 SUB-DISTRICT MAP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</p:txBody>
      </p:sp>
      <p:sp>
        <p:nvSpPr>
          <p:cNvPr id="19" name="object 5"/>
          <p:cNvSpPr/>
          <p:nvPr/>
        </p:nvSpPr>
        <p:spPr>
          <a:xfrm>
            <a:off x="99844" y="1524000"/>
            <a:ext cx="9044156" cy="4048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152100" y="3334178"/>
            <a:ext cx="2040340" cy="1699146"/>
          </a:xfrm>
          <a:prstGeom prst="straightConnector1">
            <a:avLst/>
          </a:prstGeom>
          <a:ln w="381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2636" y="2964846"/>
            <a:ext cx="2580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SUB-DISTRICT “C”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72117" y="1798805"/>
            <a:ext cx="1160060" cy="80521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38248" y="1524000"/>
            <a:ext cx="234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SUB-DISTRICT “L”</a:t>
            </a:r>
            <a:endParaRPr lang="en-US" sz="20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774977" y="4494237"/>
            <a:ext cx="941696" cy="127516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43600" y="5769397"/>
            <a:ext cx="241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SUB-DISTRICT “I”</a:t>
            </a:r>
            <a:endParaRPr lang="en-US" sz="2000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1356049"/>
          </a:xfrm>
        </p:spPr>
        <p:txBody>
          <a:bodyPr/>
          <a:lstStyle/>
          <a:p>
            <a:pPr algn="ctr"/>
            <a:r>
              <a:rPr lang="en-US" dirty="0" smtClean="0"/>
              <a:t>COUNCIL CHAIR </a:t>
            </a:r>
            <a:br>
              <a:rPr lang="en-US" dirty="0" smtClean="0"/>
            </a:br>
            <a:r>
              <a:rPr lang="en-US" dirty="0" smtClean="0"/>
              <a:t>DONNA WEILER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371600" y="4114800"/>
            <a:ext cx="6705600" cy="19812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dirty="0" smtClean="0"/>
              <a:t>HOME CLUB</a:t>
            </a:r>
          </a:p>
          <a:p>
            <a:pPr algn="ctr">
              <a:buFont typeface="Wingdings" pitchFamily="2" charset="2"/>
              <a:buNone/>
            </a:pPr>
            <a:r>
              <a:rPr lang="en-US" dirty="0" smtClean="0"/>
              <a:t>TAPPAHANNOCH LIONS CLUB</a:t>
            </a:r>
          </a:p>
          <a:p>
            <a:pPr algn="ctr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1981200"/>
            <a:ext cx="1704975" cy="199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171700" y="990600"/>
            <a:ext cx="48006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District 24 Organization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24200" y="1600200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Council Chair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DONNA WEILER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>
            <a:stCxn id="3" idx="2"/>
            <a:endCxn id="5" idx="0"/>
          </p:cNvCxnSpPr>
          <p:nvPr/>
        </p:nvCxnSpPr>
        <p:spPr bwMode="auto">
          <a:xfrm>
            <a:off x="4572000" y="1371600"/>
            <a:ext cx="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4711003" y="2400513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MD Secretary/Treasurer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Tammie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Brightwell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47447" y="2395034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Vice Council Chair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Eric Mills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49829" y="3162300"/>
            <a:ext cx="3093218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IPCC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Wilma Murphy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0624" y="4175182"/>
            <a:ext cx="11647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District 24-L 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2177" y="4148659"/>
            <a:ext cx="11647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District 24-C 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3730" y="4148659"/>
            <a:ext cx="11647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District 24-E 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768" name="Straight Connector 32767"/>
          <p:cNvCxnSpPr>
            <a:stCxn id="5" idx="2"/>
          </p:cNvCxnSpPr>
          <p:nvPr/>
        </p:nvCxnSpPr>
        <p:spPr bwMode="auto">
          <a:xfrm flipH="1">
            <a:off x="4571999" y="2133600"/>
            <a:ext cx="1" cy="17526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1" name="Straight Connector 32770"/>
          <p:cNvCxnSpPr/>
          <p:nvPr/>
        </p:nvCxnSpPr>
        <p:spPr bwMode="auto">
          <a:xfrm flipV="1">
            <a:off x="2443009" y="3905559"/>
            <a:ext cx="4296030" cy="716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4" name="Straight Connector 32773"/>
          <p:cNvCxnSpPr>
            <a:stCxn id="20" idx="3"/>
            <a:endCxn id="19" idx="1"/>
          </p:cNvCxnSpPr>
          <p:nvPr/>
        </p:nvCxnSpPr>
        <p:spPr bwMode="auto">
          <a:xfrm>
            <a:off x="4443047" y="2661734"/>
            <a:ext cx="267956" cy="547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6" name="Straight Connector 32775"/>
          <p:cNvCxnSpPr>
            <a:stCxn id="21" idx="3"/>
            <a:endCxn id="60" idx="1"/>
          </p:cNvCxnSpPr>
          <p:nvPr/>
        </p:nvCxnSpPr>
        <p:spPr bwMode="auto">
          <a:xfrm flipV="1">
            <a:off x="4443047" y="3419495"/>
            <a:ext cx="283028" cy="950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8" name="Straight Connector 32777"/>
          <p:cNvCxnSpPr>
            <a:endCxn id="18" idx="0"/>
          </p:cNvCxnSpPr>
          <p:nvPr/>
        </p:nvCxnSpPr>
        <p:spPr bwMode="auto">
          <a:xfrm>
            <a:off x="2443009" y="3912723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571999" y="3880721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6739039" y="3900973"/>
            <a:ext cx="1" cy="262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875933" y="4972416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04923" y="4914687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egions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62779" y="4918801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2458319" y="4701941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4587309" y="4669939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754349" y="4667654"/>
            <a:ext cx="1" cy="262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4726075" y="3265606"/>
            <a:ext cx="116477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</a:p>
        </p:txBody>
      </p:sp>
      <p:pic>
        <p:nvPicPr>
          <p:cNvPr id="61" name="Picture 2" descr="File0276.jpg"/>
          <p:cNvPicPr>
            <a:picLocks noChangeAspect="1"/>
          </p:cNvPicPr>
          <p:nvPr/>
        </p:nvPicPr>
        <p:blipFill rotWithShape="1">
          <a:blip r:embed="rId3" cstate="print"/>
          <a:srcRect l="2200" t="75925" r="5612" b="9490"/>
          <a:stretch/>
        </p:blipFill>
        <p:spPr bwMode="auto">
          <a:xfrm>
            <a:off x="1219197" y="5966363"/>
            <a:ext cx="6705601" cy="8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883229" y="5480292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</p:txBody>
      </p:sp>
      <p:cxnSp>
        <p:nvCxnSpPr>
          <p:cNvPr id="62" name="Straight Connector 61"/>
          <p:cNvCxnSpPr>
            <a:endCxn id="42" idx="0"/>
          </p:cNvCxnSpPr>
          <p:nvPr/>
        </p:nvCxnSpPr>
        <p:spPr bwMode="auto">
          <a:xfrm flipH="1">
            <a:off x="2465615" y="5270980"/>
            <a:ext cx="1651" cy="2093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3989613" y="5483447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47469" y="5487561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4571999" y="5238699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6739039" y="5236414"/>
            <a:ext cx="1" cy="262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24-L COMMITTEES</a:t>
            </a:r>
            <a:r>
              <a:rPr lang="en-US" dirty="0"/>
              <a:t> (cont.)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954"/>
              </p:ext>
            </p:extLst>
          </p:nvPr>
        </p:nvGraphicFramePr>
        <p:xfrm>
          <a:off x="2133600" y="1361739"/>
          <a:ext cx="4953000" cy="5191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3000"/>
              </a:tblGrid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BLAND MUSIC SCHOLARSHIP FOUNDATION, INC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BLAND MUSIC SCHOLARSHIP CONTEST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CHAPLAIN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CHILDHOOD CANCER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CONSTITUTION &amp; BYLAWS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AWARENESS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DISASTER RESPONSE/ ENVIRONMENTAL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 LIONS CHARITY, INC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CONFERENCE/DISTRICT CONVENTION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 FIGHTING BLINDNESS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ACTION TEAM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LEADERSHIP TEAM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MEMBERSHIP APPROACH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MEMBERSHIP TEAM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4126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MEMBERSHIP TEAM RETENTION – NEW MEMBER ORIENTATION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SERVICE TEAM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HEARING AID BANK FOUNDATION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HEARING CONSERVATION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TECHNOLOGY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CONVENTION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LIAISON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RELATIONS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DOGS FOR THE BLIND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92972"/>
      </p:ext>
    </p:extLst>
  </p:cSld>
  <p:clrMapOvr>
    <a:masterClrMapping/>
  </p:clrMapOvr>
  <p:transition spd="slow" advClick="0" advTm="2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Pins</a:t>
            </a:r>
          </a:p>
        </p:txBody>
      </p:sp>
      <p:pic>
        <p:nvPicPr>
          <p:cNvPr id="3" name="Picture 2" descr="Leo2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24384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ioness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362200"/>
            <a:ext cx="22352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ionessLionsPin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133600"/>
            <a:ext cx="24145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24-L COMMITTEES (cont.)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72197"/>
              </p:ext>
            </p:extLst>
          </p:nvPr>
        </p:nvGraphicFramePr>
        <p:xfrm>
          <a:off x="2209800" y="1447800"/>
          <a:ext cx="4876800" cy="5181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6800"/>
              </a:tblGrid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 CLUBS/CAMPUS CLUBS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CLUBS INTERNATIONAL FOUNDATION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EYEGLASS RECYCLING CENTER OF NORTHERN VIRGINIA, INC.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NORTHERN VIRGINIA LIONS MOBILE SIGHT AND HEARING SCREENING UNIT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NORTHERN VIRGINIA LIONS YUTH CAMP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PEACE POSTER CONTEST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 TRADERS CLUB OF VIRGINIA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PROTOCOL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RELATIONS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 ACTION PROGRAM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RELIEVING HUNGER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SERGEANT AT ARMS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SIGHT &amp; HEARING MOBILE SCREENING UNIT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SIGHT CONSERVATION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 NEEDS EQUIPMENT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STAMPS FOR THE WOUNDED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CONVENTION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USA/CANADA LIONS LEADERSHIP FORUM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VIRGINIA LIONS EYEGLASS RECYCLING, INC.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VIRGINIA LIONS HEARING AID BANK FOUNDATION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VISITATION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CANE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b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 &amp; FAMILY MEMBERSHIP DEVELOPMENT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WORLDWIDE INDUCTION DAY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  <a:tr h="1992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 EXCHANGE/OUTREACH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663" marR="2766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142198"/>
      </p:ext>
    </p:extLst>
  </p:cSld>
  <p:clrMapOvr>
    <a:masterClrMapping/>
  </p:clrMapOvr>
  <p:transition spd="slow" advClick="0" advTm="25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LIONS DISTRICT 24-L</a:t>
            </a: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DISTRICT GOVERNOR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1295400" y="1931987"/>
            <a:ext cx="6705600" cy="71755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JOEL KENDALL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0" y="4800600"/>
            <a:ext cx="77724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HOME LIONS CLUB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kern="0" dirty="0" smtClean="0">
                <a:latin typeface="+mn-lt"/>
              </a:rPr>
              <a:t>LOUISA LIONS CLUB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 descr="https://district24l.files.wordpress.com/2021/08/joel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72" y="2590800"/>
            <a:ext cx="1582255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65318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171700" y="990600"/>
            <a:ext cx="48006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District 24-L Organization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24200" y="1600200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District Governor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Joel Kendall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>
            <a:stCxn id="3" idx="2"/>
            <a:endCxn id="5" idx="0"/>
          </p:cNvCxnSpPr>
          <p:nvPr/>
        </p:nvCxnSpPr>
        <p:spPr bwMode="auto">
          <a:xfrm>
            <a:off x="4572000" y="1371600"/>
            <a:ext cx="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4711003" y="2400513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Wilma Murphy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47447" y="2395034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Vice District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Governor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Rose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Burrus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49829" y="3162300"/>
            <a:ext cx="3093218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Vice District Governor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Donalda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Lovelace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4159" y="4156651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Northeast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6886" y="4155413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Southeast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89613" y="4156651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Blue Ridge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2340" y="4156651"/>
            <a:ext cx="199404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Shenandoah Valley</a:t>
            </a:r>
          </a:p>
        </p:txBody>
      </p:sp>
      <p:cxnSp>
        <p:nvCxnSpPr>
          <p:cNvPr id="32768" name="Straight Connector 32767"/>
          <p:cNvCxnSpPr>
            <a:stCxn id="5" idx="2"/>
          </p:cNvCxnSpPr>
          <p:nvPr/>
        </p:nvCxnSpPr>
        <p:spPr bwMode="auto">
          <a:xfrm flipH="1">
            <a:off x="4571999" y="2133600"/>
            <a:ext cx="1" cy="17526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1" name="Straight Connector 32770"/>
          <p:cNvCxnSpPr/>
          <p:nvPr/>
        </p:nvCxnSpPr>
        <p:spPr bwMode="auto">
          <a:xfrm>
            <a:off x="1706544" y="3894192"/>
            <a:ext cx="570983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4" name="Straight Connector 32773"/>
          <p:cNvCxnSpPr>
            <a:stCxn id="20" idx="3"/>
            <a:endCxn id="19" idx="1"/>
          </p:cNvCxnSpPr>
          <p:nvPr/>
        </p:nvCxnSpPr>
        <p:spPr bwMode="auto">
          <a:xfrm>
            <a:off x="4443047" y="2661734"/>
            <a:ext cx="267956" cy="547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778" name="Straight Connector 32777"/>
          <p:cNvCxnSpPr>
            <a:endCxn id="18" idx="0"/>
          </p:cNvCxnSpPr>
          <p:nvPr/>
        </p:nvCxnSpPr>
        <p:spPr bwMode="auto">
          <a:xfrm>
            <a:off x="1706544" y="3894192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3154344" y="3892954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570834" y="3900972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987323" y="3901862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077503" y="4704745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Zones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28666" y="4724409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Zones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81714" y="4724409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Zones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01878" y="4726980"/>
            <a:ext cx="11647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Zones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1693802" y="4453357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3148586" y="4461951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4561462" y="4453357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995123" y="4453357"/>
            <a:ext cx="1" cy="2624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438019" y="3427858"/>
            <a:ext cx="267956" cy="547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9" name="Rectangle 38"/>
          <p:cNvSpPr/>
          <p:nvPr/>
        </p:nvSpPr>
        <p:spPr bwMode="auto">
          <a:xfrm>
            <a:off x="4711003" y="3165779"/>
            <a:ext cx="28956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Treasurer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Mark Armendaris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22758" y="5246849"/>
            <a:ext cx="96757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Zone # 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95992" y="5262237"/>
            <a:ext cx="1753766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Dale City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Montclair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Prince William Roaring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Virginia Gateway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Woodbridge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Montclair Leos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190329" y="5400737"/>
            <a:ext cx="205663" cy="29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rot="5400000" flipH="1" flipV="1">
            <a:off x="1601303" y="5139517"/>
            <a:ext cx="214663" cy="1"/>
          </a:xfrm>
          <a:prstGeom prst="bentConnector3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4297628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57680"/>
            <a:ext cx="8686800" cy="762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VICE DISTRICT GOVERNOR</a:t>
            </a:r>
            <a:br>
              <a:rPr lang="en-US" dirty="0" smtClean="0"/>
            </a:br>
            <a:r>
              <a:rPr lang="en-US" dirty="0" smtClean="0"/>
              <a:t>ROSE BURRUS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4857184"/>
            <a:ext cx="7315200" cy="13398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2400" dirty="0" smtClean="0"/>
              <a:t>HOME LIONS CLUB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dirty="0" smtClean="0"/>
              <a:t>STAFFORD COUNTY LIONS CLUB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15362" name="Picture 2" descr="https://district24l.files.wordpress.com/2021/08/pag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19" y="2133600"/>
            <a:ext cx="1661159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12102" y="755650"/>
            <a:ext cx="8458200" cy="1143000"/>
          </a:xfrm>
        </p:spPr>
        <p:txBody>
          <a:bodyPr/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VICE DISTRICT GOVERNOR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1288402" y="2057400"/>
            <a:ext cx="6705600" cy="71755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DONALDA LOVELACE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5002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HOME LIONS CLUB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kern="0" noProof="0" dirty="0" smtClean="0">
                <a:latin typeface="+mn-lt"/>
              </a:rPr>
              <a:t>LAKE OF THE WOODS LIONESS CLUB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6" name="Picture 2" descr="https://district24l.files.wordpress.com/2021/08/donal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39" y="2933700"/>
            <a:ext cx="1665326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THE </a:t>
            </a:r>
            <a:br>
              <a:rPr lang="en-US" sz="4000" dirty="0" smtClean="0"/>
            </a:br>
            <a:r>
              <a:rPr lang="en-US" sz="4000" dirty="0" smtClean="0"/>
              <a:t>INTERNATIONAL PARADES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8400" y="-468630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81200"/>
            <a:ext cx="27432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48400" y="-46863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27" y="1981200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4757" t="9638" r="13727" b="19727"/>
          <a:stretch/>
        </p:blipFill>
        <p:spPr>
          <a:xfrm>
            <a:off x="3756561" y="1981200"/>
            <a:ext cx="2220686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506" t="12122" r="6041"/>
          <a:stretch/>
        </p:blipFill>
        <p:spPr>
          <a:xfrm>
            <a:off x="7225986" y="4171755"/>
            <a:ext cx="1828800" cy="1808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14" y="4267200"/>
            <a:ext cx="2286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758" t="25252" r="10605" b="21213"/>
          <a:stretch/>
        </p:blipFill>
        <p:spPr>
          <a:xfrm>
            <a:off x="2849880" y="4171755"/>
            <a:ext cx="4206240" cy="190539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610600" cy="457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ANYTOWN LIONS CLUB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609600" y="1295400"/>
            <a:ext cx="8001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sz="3200" dirty="0"/>
              <a:t>PRESIDENT</a:t>
            </a:r>
          </a:p>
          <a:p>
            <a:pPr>
              <a:buFontTx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VICE </a:t>
            </a:r>
            <a:r>
              <a:rPr lang="en-US" sz="3200" dirty="0"/>
              <a:t>PRESIDENT</a:t>
            </a:r>
          </a:p>
          <a:p>
            <a:pPr>
              <a:buFontTx/>
              <a:buChar char="•"/>
            </a:pPr>
            <a:r>
              <a:rPr lang="en-US" sz="3200" dirty="0"/>
              <a:t> 2nd VICE PRESIDENT</a:t>
            </a:r>
          </a:p>
          <a:p>
            <a:pPr>
              <a:buFontTx/>
              <a:buChar char="•"/>
            </a:pPr>
            <a:r>
              <a:rPr lang="en-US" sz="3200" dirty="0"/>
              <a:t> SECRETARY</a:t>
            </a:r>
          </a:p>
          <a:p>
            <a:pPr>
              <a:buFontTx/>
              <a:buChar char="•"/>
            </a:pPr>
            <a:r>
              <a:rPr lang="en-US" sz="3200" dirty="0"/>
              <a:t> TREASURER</a:t>
            </a:r>
          </a:p>
          <a:p>
            <a:pPr>
              <a:buFontTx/>
              <a:buChar char="•"/>
            </a:pPr>
            <a:r>
              <a:rPr lang="en-US" sz="3200" dirty="0"/>
              <a:t> LION TAMER</a:t>
            </a:r>
          </a:p>
          <a:p>
            <a:pPr>
              <a:buFontTx/>
              <a:buChar char="•"/>
            </a:pPr>
            <a:r>
              <a:rPr lang="en-US" sz="3200" dirty="0"/>
              <a:t>TAIL TWISTER</a:t>
            </a:r>
          </a:p>
          <a:p>
            <a:pPr>
              <a:buFontTx/>
              <a:buChar char="•"/>
            </a:pPr>
            <a:r>
              <a:rPr lang="en-US" sz="3200" dirty="0" smtClean="0"/>
              <a:t>DIRECTORS</a:t>
            </a:r>
          </a:p>
          <a:p>
            <a:pPr>
              <a:buFontTx/>
              <a:buChar char="•"/>
            </a:pPr>
            <a:r>
              <a:rPr lang="en-US" sz="3200" dirty="0" smtClean="0"/>
              <a:t>MEMBERSHIP </a:t>
            </a:r>
            <a:r>
              <a:rPr lang="en-US" sz="3200" dirty="0"/>
              <a:t>DIRECTOR</a:t>
            </a:r>
          </a:p>
        </p:txBody>
      </p:sp>
    </p:spTree>
  </p:cSld>
  <p:clrMapOvr>
    <a:masterClrMapping/>
  </p:clrMapOvr>
  <p:transition spd="slow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utoUpdateAnimBg="0"/>
      <p:bldP spid="14745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ANYTOWN LIONS CLUB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WILL DECIDE WHAT FUND RAISERS &amp; ACTIVITIES </a:t>
            </a:r>
            <a:r>
              <a:rPr lang="en-US" dirty="0" smtClean="0">
                <a:solidFill>
                  <a:srgbClr val="FF0000"/>
                </a:solidFill>
              </a:rPr>
              <a:t>YOU </a:t>
            </a:r>
            <a:r>
              <a:rPr lang="en-US" dirty="0" smtClean="0"/>
              <a:t>WANT TO HOLD AND/OR SUPPORT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user\Downloads\WoodbridgeConstitu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6364"/>
            <a:ext cx="4105842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56602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/>
              <a:t>WHAT IT MEANS TO BE A MEMBER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LIONS ARE DEDICATED TO SERVING THOSE IN NEED ( IN THE LOCAL COMMUNITY OR THE WORLD)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MEMBERSHIP PROVIDES THE OPPORTUNITY TO MEET &amp; WORK WITH INDIVIDUALS IN THE SPIRIT OF FELLOWSHIP, STRIVING TOWARDS A COMMON GOAL OF HELPING THOSE IN NEED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DEVELOP PERSONAL &amp; PROFESSIONAL SKILLS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Woodbridge Lions Club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BOD Meeting Held @ Occoquan School</a:t>
            </a:r>
          </a:p>
          <a:p>
            <a:r>
              <a:rPr lang="en-US" dirty="0" smtClean="0"/>
              <a:t>Chartered March 1, 1955</a:t>
            </a:r>
          </a:p>
          <a:p>
            <a:r>
              <a:rPr lang="en-US" dirty="0" smtClean="0"/>
              <a:t>32 Members</a:t>
            </a:r>
          </a:p>
          <a:p>
            <a:r>
              <a:rPr lang="en-US" dirty="0" smtClean="0"/>
              <a:t>Dinner Meeting Stan’s,  Lorton, VA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Charter Night held @ Princess Anne Hotel Fredericksburg 4/23/55</a:t>
            </a:r>
          </a:p>
          <a:p>
            <a:r>
              <a:rPr lang="en-US" dirty="0" smtClean="0"/>
              <a:t>Sponsoring Lions Club: Quantico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00548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/>
            <a:r>
              <a:rPr lang="en-US" sz="3200" dirty="0"/>
              <a:t>ADMINISTRATIVE</a:t>
            </a:r>
            <a:r>
              <a:rPr lang="en-US" sz="3600" dirty="0"/>
              <a:t> 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6705600" cy="4953000"/>
          </a:xfrm>
        </p:spPr>
        <p:txBody>
          <a:bodyPr/>
          <a:lstStyle/>
          <a:p>
            <a:r>
              <a:rPr lang="en-US" sz="2400" dirty="0"/>
              <a:t>ALUMINUM CAN </a:t>
            </a:r>
            <a:r>
              <a:rPr lang="en-US" sz="2400" dirty="0" smtClean="0"/>
              <a:t>COLLECTIONS</a:t>
            </a:r>
          </a:p>
          <a:p>
            <a:r>
              <a:rPr lang="en-US" sz="2400" dirty="0"/>
              <a:t>DINNER MEETINGS COORDINATOR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/>
              <a:t>FIFTY-FIFTY </a:t>
            </a:r>
            <a:r>
              <a:rPr lang="en-US" sz="2400" dirty="0" smtClean="0"/>
              <a:t>RAFFLE</a:t>
            </a:r>
          </a:p>
          <a:p>
            <a:r>
              <a:rPr lang="en-US" sz="2400" dirty="0"/>
              <a:t>FOUR SEASONS CLUB LIAISON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/>
              <a:t>GOODWILL AMBASSADOR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smtClean="0"/>
              <a:t>MEMBERSHIP</a:t>
            </a:r>
          </a:p>
          <a:p>
            <a:r>
              <a:rPr lang="en-US" sz="2400" dirty="0"/>
              <a:t>NOMINATION OF </a:t>
            </a:r>
            <a:r>
              <a:rPr lang="en-US" sz="2400" dirty="0" smtClean="0"/>
              <a:t>OFFICERS</a:t>
            </a:r>
          </a:p>
          <a:p>
            <a:r>
              <a:rPr lang="en-US" sz="2400" dirty="0"/>
              <a:t>OFFSITE </a:t>
            </a:r>
            <a:r>
              <a:rPr lang="en-US" sz="2400" dirty="0" smtClean="0"/>
              <a:t>RETREATS</a:t>
            </a:r>
          </a:p>
          <a:p>
            <a:r>
              <a:rPr lang="en-US" sz="2400" dirty="0"/>
              <a:t>SONG </a:t>
            </a:r>
            <a:r>
              <a:rPr lang="en-US" sz="2400" dirty="0" smtClean="0"/>
              <a:t>MASTER</a:t>
            </a:r>
          </a:p>
          <a:p>
            <a:r>
              <a:rPr lang="en-US" sz="2400" dirty="0"/>
              <a:t>SPEAKER’S </a:t>
            </a:r>
            <a:r>
              <a:rPr lang="en-US" sz="2400" dirty="0" smtClean="0"/>
              <a:t>PROGRAMS</a:t>
            </a:r>
          </a:p>
          <a:p>
            <a:r>
              <a:rPr lang="en-US" sz="2400" dirty="0"/>
              <a:t>VISITATIONS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68825"/>
      </p:ext>
    </p:extLst>
  </p:cSld>
  <p:clrMapOvr>
    <a:masterClrMapping/>
  </p:clrMapOvr>
  <p:transition spd="slow" advClick="0" advTm="25000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/>
            <a:r>
              <a:rPr lang="en-US" sz="3200" dirty="0" smtClean="0"/>
              <a:t>CHARITIES COMMITTEES (CONT)</a:t>
            </a:r>
            <a:endParaRPr lang="en-US" sz="32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588146"/>
              </p:ext>
            </p:extLst>
          </p:nvPr>
        </p:nvGraphicFramePr>
        <p:xfrm>
          <a:off x="-2286000" y="2209800"/>
          <a:ext cx="2133600" cy="41148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3600"/>
              </a:tblGrid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ACTS FOOD BANK COLLECTION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ACTS HOMELESS CHILDREN’S SHELTER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ADOPT-A-SPOT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COAT DRIVE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DINNER FUNDRAISER(S)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EYEGLASS RECYCLING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FOSTER TEEN PROGRAM AT CHRISTMAS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GOLF TOURNAMENT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LITERACY PROGRAM (RIP/RAP)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NORTHERN VA LIONS YOUTH CAMP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OTHER FUNDRAISERS - TBD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SAM WOODS AWARD &amp; HONORING DECEASED MEMBERS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SEAFOOD SALE FUNDRAISERS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SGT MAC FOUNDATION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SIGHT EXAMS, EYEGLASSES &amp; HEARING AIDS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VISION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VISION SCREENING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b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WHITE HOUSE ORNAMENTS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WOW PROGRAM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YOUTH SERVICE PROGRAMS      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62000" y="1828800"/>
            <a:ext cx="7213385" cy="575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ACTS FOOD BANK </a:t>
            </a:r>
            <a:r>
              <a:rPr lang="en-US" sz="2800" dirty="0" smtClean="0"/>
              <a:t>COLLECTION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ACTS HOMELESS CHILDREN’S </a:t>
            </a:r>
            <a:r>
              <a:rPr lang="en-US" sz="2800" dirty="0" smtClean="0"/>
              <a:t>SHELTER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ADOPT-A-SPOT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COAT DRIVE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DINNER FUNDRAISER(S)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EYEGLASS RECYCLING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FOSTER </a:t>
            </a:r>
            <a:r>
              <a:rPr lang="en-US" sz="2800" dirty="0"/>
              <a:t>TEEN PROGRAM AT </a:t>
            </a:r>
            <a:r>
              <a:rPr lang="en-US" sz="2800" dirty="0" smtClean="0"/>
              <a:t>CHRISTMAS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GOLF TOURNAMENT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LITERACY </a:t>
            </a:r>
            <a:r>
              <a:rPr lang="en-US" sz="2800" dirty="0"/>
              <a:t>PROGRAM (RIP/RAP</a:t>
            </a:r>
            <a:r>
              <a:rPr lang="en-US" sz="2800" dirty="0" smtClean="0"/>
              <a:t>)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NORTHERN </a:t>
            </a:r>
            <a:r>
              <a:rPr lang="en-US" sz="2800" dirty="0"/>
              <a:t>VA LIONS YOUTH </a:t>
            </a:r>
            <a:r>
              <a:rPr lang="en-US" sz="2800" dirty="0" smtClean="0"/>
              <a:t>CAMP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OTHER </a:t>
            </a:r>
            <a:r>
              <a:rPr lang="en-US" sz="2800" dirty="0"/>
              <a:t>FUNDRAISERS </a:t>
            </a:r>
            <a:r>
              <a:rPr lang="en-US" sz="2800" dirty="0" smtClean="0"/>
              <a:t>– TBD</a:t>
            </a:r>
          </a:p>
          <a:p>
            <a:pPr fontAlgn="ctr"/>
            <a:r>
              <a:rPr lang="en-US" dirty="0" smtClean="0"/>
              <a:t> </a:t>
            </a:r>
            <a:endParaRPr lang="en-US" dirty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171450" indent="-171450" fontAlgn="ctr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6155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/>
            <a:r>
              <a:rPr lang="en-US" sz="3200" dirty="0" smtClean="0"/>
              <a:t>CHARITIES COMMITTEES (CONT)</a:t>
            </a:r>
            <a:endParaRPr lang="en-US" sz="32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588146"/>
              </p:ext>
            </p:extLst>
          </p:nvPr>
        </p:nvGraphicFramePr>
        <p:xfrm>
          <a:off x="-2286000" y="2209800"/>
          <a:ext cx="2133600" cy="41148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3600"/>
              </a:tblGrid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ACTS FOOD BANK COLLECTION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ACTS HOMELESS CHILDREN’S SHELTER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ADOPT-A-SPOT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COAT DRIVE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DINNER FUNDRAISER(S)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EYEGLASS RECYCLING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FOSTER TEEN PROGRAM AT CHRISTMAS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GOLF TOURNAMENT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LITERACY PROGRAM (RIP/RAP)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NORTHERN VA LIONS YOUTH CAMP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OTHER FUNDRAISERS - TBD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SAM WOODS AWARD &amp; HONORING DECEASED MEMBERS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SEAFOOD SALE FUNDRAISERS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SGT MAC FOUNDATION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3211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SIGHT EXAMS, EYEGLASSES &amp; HEARING AIDS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VISION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VISION SCREENING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b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WHITE HOUSE ORNAMENTS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11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WOW PROGRAM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  <a:tr h="2149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YOUTH SERVICE PROGRAMS      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03" marR="2103" marT="2103" marB="0"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04800" y="1625146"/>
            <a:ext cx="6548588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SAM </a:t>
            </a:r>
            <a:r>
              <a:rPr lang="en-US" sz="2800" dirty="0"/>
              <a:t>WOODS </a:t>
            </a:r>
            <a:r>
              <a:rPr lang="en-US" sz="2800" dirty="0" smtClean="0"/>
              <a:t>AWARD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HONORING </a:t>
            </a:r>
            <a:r>
              <a:rPr lang="en-US" sz="2800" dirty="0"/>
              <a:t>DECEASED </a:t>
            </a:r>
            <a:r>
              <a:rPr lang="en-US" sz="2800" dirty="0" smtClean="0"/>
              <a:t>MEMBERS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SEAFOOD </a:t>
            </a:r>
            <a:r>
              <a:rPr lang="en-US" sz="2800" dirty="0"/>
              <a:t>SALE </a:t>
            </a:r>
            <a:r>
              <a:rPr lang="en-US" sz="2800" dirty="0" smtClean="0"/>
              <a:t>FUNDRAISERS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SGT </a:t>
            </a:r>
            <a:r>
              <a:rPr lang="en-US" sz="2800" dirty="0"/>
              <a:t>MAC </a:t>
            </a:r>
            <a:r>
              <a:rPr lang="en-US" sz="2800" dirty="0" smtClean="0"/>
              <a:t>FOUNDATION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SIGHT EXAMS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EYEGLASSES 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HEARING AIDS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VISION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VISION SCREENING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WHITE </a:t>
            </a:r>
            <a:r>
              <a:rPr lang="en-US" sz="2800" dirty="0"/>
              <a:t>HOUSE </a:t>
            </a:r>
            <a:r>
              <a:rPr lang="en-US" sz="2800" dirty="0" smtClean="0"/>
              <a:t>ORNAMENTS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WOW PROGRAM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YOUTH </a:t>
            </a:r>
            <a:r>
              <a:rPr lang="en-US" sz="2800" dirty="0"/>
              <a:t>SERVICE PROGRAMS       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89416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COMMITTES </a:t>
            </a:r>
            <a:br>
              <a:rPr lang="en-US" dirty="0" smtClean="0"/>
            </a:br>
            <a:r>
              <a:rPr lang="en-US" dirty="0" smtClean="0"/>
              <a:t>(ADM &amp; CHARITIES)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209800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BUDGET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FACEBOOK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en-US" sz="2800" dirty="0"/>
              <a:t>FUNDRAISERS (specifically identified</a:t>
            </a:r>
            <a:r>
              <a:rPr lang="en-US" sz="2800" dirty="0" smtClean="0"/>
              <a:t>)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en-US" sz="2800" dirty="0"/>
              <a:t>PAWPRINTS &amp; </a:t>
            </a:r>
            <a:r>
              <a:rPr lang="en-US" sz="2800" dirty="0" smtClean="0"/>
              <a:t>MEDIA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en-US" sz="2800" dirty="0"/>
              <a:t>PUBLIC RELATIONS </a:t>
            </a:r>
            <a:endParaRPr lang="en-US" sz="2800" dirty="0">
              <a:solidFill>
                <a:srgbClr val="000000"/>
              </a:solidFill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en-US" sz="2800" dirty="0" smtClean="0"/>
              <a:t>WEBSITE</a:t>
            </a:r>
            <a:endParaRPr lang="en-US" sz="2800" dirty="0"/>
          </a:p>
          <a:p>
            <a:pPr marL="457200" indent="-457200" font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57016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Woodbridge Lions Sponsored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1850"/>
            <a:ext cx="8610600" cy="3384550"/>
          </a:xfrm>
        </p:spPr>
        <p:txBody>
          <a:bodyPr/>
          <a:lstStyle/>
          <a:p>
            <a:r>
              <a:rPr lang="en-US" dirty="0" smtClean="0"/>
              <a:t>Lake Ridge Lions Club 7/1974</a:t>
            </a:r>
          </a:p>
          <a:p>
            <a:r>
              <a:rPr lang="en-US" dirty="0" smtClean="0"/>
              <a:t>Dale City Lions Club 2/1969</a:t>
            </a:r>
          </a:p>
          <a:p>
            <a:r>
              <a:rPr lang="en-US" dirty="0" smtClean="0"/>
              <a:t>Woodbridge Lioness Auxiliary 11/1957</a:t>
            </a:r>
          </a:p>
          <a:p>
            <a:r>
              <a:rPr lang="en-US" dirty="0" smtClean="0"/>
              <a:t>Woodbridge Lioness 11/1976</a:t>
            </a:r>
          </a:p>
          <a:p>
            <a:r>
              <a:rPr lang="en-US" dirty="0" smtClean="0"/>
              <a:t>Woodbridge Sunset Lions Club 5/1999</a:t>
            </a:r>
          </a:p>
          <a:p>
            <a:r>
              <a:rPr lang="en-US" dirty="0" smtClean="0"/>
              <a:t>Woodbridge Leo Club 1976-1977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71970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610600" cy="533400"/>
          </a:xfrm>
        </p:spPr>
        <p:txBody>
          <a:bodyPr/>
          <a:lstStyle/>
          <a:p>
            <a:r>
              <a:rPr lang="en-US" dirty="0" smtClean="0"/>
              <a:t>Woodbridge Fund Raising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6705600" cy="4114800"/>
          </a:xfrm>
        </p:spPr>
        <p:txBody>
          <a:bodyPr/>
          <a:lstStyle/>
          <a:p>
            <a:r>
              <a:rPr lang="en-US" dirty="0" smtClean="0"/>
              <a:t>Light </a:t>
            </a:r>
            <a:r>
              <a:rPr lang="en-US" dirty="0"/>
              <a:t>Bulbs, Halloween Candy, Christmas Trees, Bingo, Truck Raffle, Shrimp </a:t>
            </a:r>
            <a:r>
              <a:rPr lang="en-US" dirty="0" smtClean="0"/>
              <a:t>Sales, Golf Tournament, Whitehouse Christmas Ornaments &amp; Dinners</a:t>
            </a:r>
          </a:p>
          <a:p>
            <a:r>
              <a:rPr lang="en-US" dirty="0" smtClean="0"/>
              <a:t> In excess </a:t>
            </a:r>
            <a:r>
              <a:rPr lang="en-US" dirty="0"/>
              <a:t>of $1,000,000. </a:t>
            </a:r>
            <a:endParaRPr lang="en-US" dirty="0" smtClean="0"/>
          </a:p>
          <a:p>
            <a:r>
              <a:rPr lang="en-US" dirty="0" smtClean="0"/>
              <a:t>Supported and </a:t>
            </a:r>
            <a:r>
              <a:rPr lang="en-US" dirty="0"/>
              <a:t>donated many dollars to the Potomac </a:t>
            </a:r>
            <a:r>
              <a:rPr lang="en-US" dirty="0" smtClean="0"/>
              <a:t>(Sentra) Hospital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90939528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Supported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1850"/>
            <a:ext cx="7772400" cy="3384550"/>
          </a:xfrm>
        </p:spPr>
        <p:txBody>
          <a:bodyPr/>
          <a:lstStyle/>
          <a:p>
            <a:r>
              <a:rPr lang="en-US" dirty="0" smtClean="0"/>
              <a:t>Supported </a:t>
            </a:r>
            <a:r>
              <a:rPr lang="en-US" dirty="0"/>
              <a:t>"Turn in a Pusher" and has supported many </a:t>
            </a:r>
            <a:r>
              <a:rPr lang="en-US" dirty="0" smtClean="0"/>
              <a:t>Youth Activities</a:t>
            </a:r>
            <a:r>
              <a:rPr lang="en-US" dirty="0"/>
              <a:t>, </a:t>
            </a:r>
            <a:r>
              <a:rPr lang="en-US" dirty="0" smtClean="0"/>
              <a:t>Scholarships, purchased </a:t>
            </a:r>
            <a:r>
              <a:rPr lang="en-US" dirty="0"/>
              <a:t>Eye and Hearing Exams, </a:t>
            </a:r>
            <a:r>
              <a:rPr lang="en-US" dirty="0" smtClean="0"/>
              <a:t>Glasses, Learns, Youth Screenings, Hearing aids, Environmental . </a:t>
            </a:r>
          </a:p>
          <a:p>
            <a:r>
              <a:rPr lang="en-US" dirty="0" smtClean="0"/>
              <a:t>Planted trees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79381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Woodbridge Lions Club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Twelfth </a:t>
            </a:r>
            <a:r>
              <a:rPr lang="en-US" dirty="0"/>
              <a:t>Lions Club Chartered in Northern Virginia and was than in District 24-C Zone 1 with the Annandale, Arlington Host, Arlington Northwest, Arlington South, Bailey's Cross Roads, Edgewater, Falls Church, Mt. Vernon, Quantico, Springfield-Alexandria. </a:t>
            </a:r>
          </a:p>
        </p:txBody>
      </p:sp>
    </p:spTree>
    <p:extLst>
      <p:ext uri="{BB962C8B-B14F-4D97-AF65-F5344CB8AC3E}">
        <p14:creationId xmlns:p14="http://schemas.microsoft.com/office/powerpoint/2010/main" val="1813759020"/>
      </p:ext>
    </p:extLst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FUND RAISINGS</a:t>
            </a:r>
          </a:p>
        </p:txBody>
      </p:sp>
      <p:pic>
        <p:nvPicPr>
          <p:cNvPr id="1033" name="Picture 9" descr="ca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2209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371600" y="3352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FRUIT SALES</a:t>
            </a:r>
          </a:p>
        </p:txBody>
      </p:sp>
      <p:pic>
        <p:nvPicPr>
          <p:cNvPr id="1036" name="Picture 12" descr="ca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828800"/>
            <a:ext cx="20145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6553200" y="41910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SHRIMP SALES</a:t>
            </a:r>
          </a:p>
        </p:txBody>
      </p:sp>
      <p:pic>
        <p:nvPicPr>
          <p:cNvPr id="1038" name="Picture 14" descr="ca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886200"/>
            <a:ext cx="2895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971800" y="5791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OYSTER ROAST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utoUpdateAnimBg="0"/>
      <p:bldP spid="1037" grpId="0" autoUpdateAnimBg="0"/>
      <p:bldP spid="103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BENEFITS OF MEMBERSHIP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4768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SATISFACTION OF HELPING THOSE IN NEED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MAKE A DIFFERENCE IN YOUR COMMUNITY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HAVING AN IMPACT ON THOSE IN NEED WORLD WIDE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DEVELOPING LEADERSHIP SKILLS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ENHANCING COMMUNICATIONS SKILLS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UTILIZING PLANNING AND ORGANIZATION SKILLS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WORKING HANDS-ON TO MEET COMMUNITY NEEDS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MEETING NEW PEOPLE FROM YOUR COMMUNITY &amp; ABROAD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OPPORTUNITIES TO NETWORK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OPPORTUNITIES TO TRAVEL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FUND RAISINGS</a:t>
            </a:r>
          </a:p>
        </p:txBody>
      </p:sp>
      <p:pic>
        <p:nvPicPr>
          <p:cNvPr id="81925" name="Picture 5" descr="Sterling0199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3200400" y="21336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Annandale9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33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33400" y="4114800"/>
            <a:ext cx="220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SERVING DINNERS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200400" y="4267200"/>
            <a:ext cx="2438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GIFT WRAPPING</a:t>
            </a:r>
          </a:p>
        </p:txBody>
      </p:sp>
      <p:pic>
        <p:nvPicPr>
          <p:cNvPr id="81929" name="Picture 9" descr="bingotent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1336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0" name="WordArt 10"/>
          <p:cNvSpPr>
            <a:spLocks noChangeArrowheads="1" noChangeShapeType="1" noTextEdit="1"/>
          </p:cNvSpPr>
          <p:nvPr/>
        </p:nvSpPr>
        <p:spPr bwMode="auto">
          <a:xfrm>
            <a:off x="6553200" y="4267200"/>
            <a:ext cx="1514475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BINGO?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utoUpdateAnimBg="0"/>
      <p:bldP spid="81928" grpId="0" autoUpdateAnimBg="0"/>
      <p:bldP spid="819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FUN</a:t>
            </a:r>
          </a:p>
        </p:txBody>
      </p:sp>
      <p:pic>
        <p:nvPicPr>
          <p:cNvPr id="82952" name="Picture 8" descr="ca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25908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Picture 10" descr="the k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600200"/>
            <a:ext cx="19796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12" descr="leon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581400"/>
            <a:ext cx="28194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7" name="WordArt 13"/>
          <p:cNvSpPr>
            <a:spLocks noChangeArrowheads="1" noChangeShapeType="1" noTextEdit="1"/>
          </p:cNvSpPr>
          <p:nvPr/>
        </p:nvSpPr>
        <p:spPr bwMode="auto">
          <a:xfrm>
            <a:off x="2438400" y="5867400"/>
            <a:ext cx="2190750" cy="836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PUBLIC RELATIONS</a:t>
            </a:r>
          </a:p>
        </p:txBody>
      </p:sp>
      <p:sp>
        <p:nvSpPr>
          <p:cNvPr id="82958" name="WordArt 14"/>
          <p:cNvSpPr>
            <a:spLocks noChangeArrowheads="1" noChangeShapeType="1" noTextEdit="1"/>
          </p:cNvSpPr>
          <p:nvPr/>
        </p:nvSpPr>
        <p:spPr bwMode="auto">
          <a:xfrm>
            <a:off x="5715000" y="4953000"/>
            <a:ext cx="2190750" cy="836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PUBLIC RELATIONS</a:t>
            </a:r>
          </a:p>
        </p:txBody>
      </p:sp>
      <p:sp>
        <p:nvSpPr>
          <p:cNvPr id="82959" name="WordArt 15"/>
          <p:cNvSpPr>
            <a:spLocks noChangeArrowheads="1" noChangeShapeType="1" noTextEdit="1"/>
          </p:cNvSpPr>
          <p:nvPr/>
        </p:nvSpPr>
        <p:spPr bwMode="auto">
          <a:xfrm>
            <a:off x="1447800" y="3048000"/>
            <a:ext cx="172402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GothicE"/>
              </a:rPr>
              <a:t>PARADES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7" grpId="0" animBg="1"/>
      <p:bldP spid="82958" grpId="0" animBg="1"/>
      <p:bldP spid="8295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FUN</a:t>
            </a:r>
          </a:p>
        </p:txBody>
      </p:sp>
      <p:pic>
        <p:nvPicPr>
          <p:cNvPr id="83971" name="Picture 3" descr="ca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70815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bbgame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676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ca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676400"/>
            <a:ext cx="19510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bbgame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886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WordArt 7"/>
          <p:cNvSpPr>
            <a:spLocks noChangeArrowheads="1" noChangeShapeType="1" noTextEdit="1"/>
          </p:cNvSpPr>
          <p:nvPr/>
        </p:nvSpPr>
        <p:spPr bwMode="auto">
          <a:xfrm>
            <a:off x="1371600" y="3581400"/>
            <a:ext cx="1457325" cy="427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kern="10" spc="-24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GOOD TIMES</a:t>
            </a:r>
          </a:p>
        </p:txBody>
      </p:sp>
      <p:sp>
        <p:nvSpPr>
          <p:cNvPr id="83976" name="WordArt 8"/>
          <p:cNvSpPr>
            <a:spLocks noChangeArrowheads="1" noChangeShapeType="1" noTextEdit="1"/>
          </p:cNvSpPr>
          <p:nvPr/>
        </p:nvSpPr>
        <p:spPr bwMode="auto">
          <a:xfrm>
            <a:off x="4038600" y="3657600"/>
            <a:ext cx="1885950" cy="427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kern="10" spc="-24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BASEBALL GAME</a:t>
            </a:r>
          </a:p>
        </p:txBody>
      </p:sp>
      <p:sp>
        <p:nvSpPr>
          <p:cNvPr id="83978" name="WordArt 10"/>
          <p:cNvSpPr>
            <a:spLocks noChangeArrowheads="1" noChangeShapeType="1" noTextEdit="1"/>
          </p:cNvSpPr>
          <p:nvPr/>
        </p:nvSpPr>
        <p:spPr bwMode="auto">
          <a:xfrm>
            <a:off x="5943600" y="4419600"/>
            <a:ext cx="2905125" cy="9429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Gigi"/>
              </a:rPr>
              <a:t>SHOTGUN WEDDING</a:t>
            </a:r>
          </a:p>
        </p:txBody>
      </p:sp>
      <p:sp>
        <p:nvSpPr>
          <p:cNvPr id="83979" name="WordArt 11"/>
          <p:cNvSpPr>
            <a:spLocks noChangeArrowheads="1" noChangeShapeType="1" noTextEdit="1"/>
          </p:cNvSpPr>
          <p:nvPr/>
        </p:nvSpPr>
        <p:spPr bwMode="auto">
          <a:xfrm>
            <a:off x="1676400" y="6019800"/>
            <a:ext cx="16002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Brush Script MT"/>
              </a:rPr>
              <a:t>WELCOME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  <p:bldP spid="83976" grpId="0" animBg="1"/>
      <p:bldP spid="83978" grpId="0" animBg="1"/>
      <p:bldP spid="8397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WEB SITES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VALIONS.ORG (DISTRICT 24-L)</a:t>
            </a:r>
          </a:p>
          <a:p>
            <a:pPr eaLnBrk="1" hangingPunct="1"/>
            <a:r>
              <a:rPr lang="en-US" dirty="0" smtClean="0"/>
              <a:t>LIONSOFVIRGINIA.ORG (STATE)</a:t>
            </a:r>
          </a:p>
          <a:p>
            <a:pPr eaLnBrk="1" hangingPunct="1"/>
            <a:r>
              <a:rPr lang="en-US" dirty="0" smtClean="0"/>
              <a:t>LIONSCLUBS.ORG (INTERNATIONAL)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SERVICE PROJECTS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79425" y="1820863"/>
            <a:ext cx="660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DIABETES AWARENESS</a:t>
            </a:r>
          </a:p>
        </p:txBody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2400" dirty="0" smtClean="0"/>
              <a:t>EDUCATE THE PUBLIC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2400" dirty="0" smtClean="0"/>
              <a:t>DIABETES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2400" dirty="0" smtClean="0"/>
              <a:t>EFFECTS ON SIGHT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2400" dirty="0" smtClean="0"/>
              <a:t>MACULA DEGENERATION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2400" dirty="0" smtClean="0"/>
              <a:t>BLOOD SUGAR</a:t>
            </a:r>
            <a:endParaRPr lang="en-US" dirty="0" smtClean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077200" cy="2362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EYEGLASS RECYCLING CENTER NORTHERN VA</a:t>
            </a:r>
            <a:br>
              <a:rPr lang="en-US" dirty="0" smtClean="0"/>
            </a:br>
            <a:r>
              <a:rPr lang="en-US" dirty="0" smtClean="0"/>
              <a:t>ARLINGTON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219200" y="3200400"/>
            <a:ext cx="6781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COLLECTS USED EYE GLASSES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CLEANS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CATALOGS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PACKAGE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PROVIDES GLASSES FOR MISSON TRIPS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dirty="0" smtClean="0"/>
              <a:t>EYEGLASS RECYCLING CENTER NORTHERN VA (CONT)</a:t>
            </a:r>
          </a:p>
        </p:txBody>
      </p:sp>
      <p:pic>
        <p:nvPicPr>
          <p:cNvPr id="56323" name="Picture 3" descr="GSRecycling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574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GSRecycling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0574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447800" y="4267200"/>
            <a:ext cx="3200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GIRL SCOUTS </a:t>
            </a:r>
          </a:p>
          <a:p>
            <a:pPr algn="ctr">
              <a:spcBef>
                <a:spcPct val="50000"/>
              </a:spcBef>
            </a:pPr>
            <a:r>
              <a:rPr lang="en-US" sz="1800" dirty="0"/>
              <a:t>CLEANING GLASSES</a:t>
            </a: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5181600" y="4191000"/>
            <a:ext cx="2730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GIRL SCOUT &amp; LION </a:t>
            </a:r>
          </a:p>
          <a:p>
            <a:pPr algn="ctr">
              <a:spcBef>
                <a:spcPct val="50000"/>
              </a:spcBef>
            </a:pPr>
            <a:r>
              <a:rPr lang="en-US" sz="1800" dirty="0"/>
              <a:t>CATALOGING GLASSES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autoUpdateAnimBg="0"/>
      <p:bldP spid="56329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dirty="0" smtClean="0"/>
              <a:t>EYEGLASS RECYCLING CENTER NORTHERN VA (CONT)</a:t>
            </a:r>
          </a:p>
        </p:txBody>
      </p:sp>
      <p:pic>
        <p:nvPicPr>
          <p:cNvPr id="57347" name="Picture 3" descr="GSRecycling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81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g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81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752600" y="4419600"/>
            <a:ext cx="1981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GIRL SCOUTS DRYING GLASSES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4953000" y="4343400"/>
            <a:ext cx="2616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GIRL SCOUTS &amp; LIONS</a:t>
            </a:r>
          </a:p>
          <a:p>
            <a:pPr algn="ctr">
              <a:spcBef>
                <a:spcPct val="50000"/>
              </a:spcBef>
            </a:pPr>
            <a:r>
              <a:rPr lang="en-US" sz="1800" dirty="0"/>
              <a:t>COMPLETED THE JOB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autoUpdateAnimBg="0"/>
      <p:bldP spid="57351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HABITAT FOR HUMANITY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PARTNERSHIP WITH HABITAT OF HUMANITY NORTHERN VIRGINIA</a:t>
            </a:r>
          </a:p>
          <a:p>
            <a:pPr eaLnBrk="1" hangingPunct="1"/>
            <a:r>
              <a:rPr lang="en-US" dirty="0" smtClean="0"/>
              <a:t>RECEIVED LCIF GRANT</a:t>
            </a:r>
          </a:p>
          <a:p>
            <a:pPr eaLnBrk="1" hangingPunct="1"/>
            <a:r>
              <a:rPr lang="en-US" dirty="0" smtClean="0"/>
              <a:t>PROVIDED LABOR TO BUILD HOUSE</a:t>
            </a:r>
          </a:p>
          <a:p>
            <a:pPr eaLnBrk="1" hangingPunct="1"/>
            <a:r>
              <a:rPr lang="en-US" dirty="0" smtClean="0"/>
              <a:t>FAMILY MOVED INTO HOUSE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066800"/>
            <a:ext cx="7772400" cy="5149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STARTED AS A DREAM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MELVIN JONES CHICAGO INSURANCE MAN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BELIEVED THAT LOCAL BUSINESS CLUB SHOULD EXPAND HORIZONS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FROM BUSINESS CONCERNS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TO THE BETTERMENT OF THEIR COMMUNITY &amp; THE WORLD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JONES OWN LOCAL GROUP WAS KNOWN AS THE BUSINESS CIRCLE OF CHICAGO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3" name="Picture 4" descr="3EE66B0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r="8193" b="13549"/>
          <a:stretch/>
        </p:blipFill>
        <p:spPr bwMode="auto">
          <a:xfrm>
            <a:off x="76200" y="1676400"/>
            <a:ext cx="164268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581400"/>
            <a:ext cx="149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Melvin Jones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HABITAT FOR HUMANITY (cont.)</a:t>
            </a:r>
          </a:p>
        </p:txBody>
      </p:sp>
      <p:pic>
        <p:nvPicPr>
          <p:cNvPr id="59395" name="Picture 3" descr="Habitat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0574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85800" y="4114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GROUNDING BREAKING</a:t>
            </a:r>
          </a:p>
        </p:txBody>
      </p:sp>
      <p:pic>
        <p:nvPicPr>
          <p:cNvPr id="59397" name="Picture 5" descr="HabitatConst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133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5715000" y="4038600"/>
            <a:ext cx="152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WALL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utoUpdateAnimBg="0"/>
      <p:bldP spid="5939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2400" cy="609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HABITAT FOR HUMANITY (cont.)</a:t>
            </a:r>
          </a:p>
        </p:txBody>
      </p:sp>
      <p:pic>
        <p:nvPicPr>
          <p:cNvPr id="61443" name="Picture 3" descr="HabitatCons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990600" y="4191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LIONS HOUSE</a:t>
            </a:r>
          </a:p>
        </p:txBody>
      </p:sp>
      <p:pic>
        <p:nvPicPr>
          <p:cNvPr id="61445" name="Picture 5" descr="HFH032502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76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257800" y="4267200"/>
            <a:ext cx="2286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LIONS INSTALLING DRY WALL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utoUpdateAnimBg="0"/>
      <p:bldP spid="61446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HABITAT FOR HUMANITY (cont.)</a:t>
            </a:r>
            <a:endParaRPr lang="en-US" dirty="0" smtClean="0"/>
          </a:p>
        </p:txBody>
      </p:sp>
      <p:pic>
        <p:nvPicPr>
          <p:cNvPr id="62467" name="Picture 3" descr="Lunch062202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752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590800" y="5029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COMPLETED HOUSE</a:t>
            </a:r>
          </a:p>
        </p:txBody>
      </p:sp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HEARING AID BANK FOUNDATION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219200" y="2438400"/>
            <a:ext cx="71628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COLLECT USED HEARING AIDS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RECYCLE HEARING AIDS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PROVIDE FUNDING FOR HEARING EXAMS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PROVIDE FUNDING FOR HEARING AIDS</a:t>
            </a:r>
          </a:p>
        </p:txBody>
      </p:sp>
      <p:pic>
        <p:nvPicPr>
          <p:cNvPr id="12293" name="Picture 5" descr="HearAidBankLogo03172003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648200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HEARING CONSERVATION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371600" y="2105025"/>
            <a:ext cx="7239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EDUCATE THE PUBLIC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NOISE LEVELS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EFFECTS ON HEARING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HEARING LOSS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PREVENTIVE MEASURERS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8305800" cy="17526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VA LIONS HEARING FOUNDATION &amp; RESEARCH CENTER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62000" y="2667000"/>
            <a:ext cx="79248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To initiate and support hearing research on deafness and hearing problems in all age groups.</a:t>
            </a:r>
          </a:p>
          <a:p>
            <a:pPr>
              <a:spcBef>
                <a:spcPct val="50000"/>
              </a:spcBef>
            </a:pPr>
            <a:r>
              <a:rPr lang="en-US" dirty="0"/>
              <a:t>a) Basic Science Research: Ototoxicity (drug damage); Noise Damage; Electrical Stimulation of Auditory Nerves; Regeneration of Hair Cells</a:t>
            </a:r>
          </a:p>
          <a:p>
            <a:pPr>
              <a:spcBef>
                <a:spcPct val="50000"/>
              </a:spcBef>
            </a:pPr>
            <a:r>
              <a:rPr lang="en-US" dirty="0"/>
              <a:t>b) Clinical Research: Study of temporal bone anatomy and testing of new surgical procedures and/or new implantable devices concerned with ear diseases and hearing disorders.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0"/>
            <a:ext cx="7772400" cy="381000"/>
          </a:xfrm>
        </p:spPr>
        <p:txBody>
          <a:bodyPr/>
          <a:lstStyle/>
          <a:p>
            <a:pPr algn="ctr" eaLnBrk="1" hangingPunct="1"/>
            <a:r>
              <a:rPr lang="en-US" sz="2400" dirty="0" smtClean="0"/>
              <a:t>VA LIONS HEARING FOUNDATION (CONT)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7620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To support the Cochlear Implant Program, for the rehabilitation of profound deafness in children and adults.</a:t>
            </a:r>
          </a:p>
          <a:p>
            <a:pPr>
              <a:spcBef>
                <a:spcPct val="50000"/>
              </a:spcBef>
            </a:pPr>
            <a:r>
              <a:rPr lang="en-US" dirty="0"/>
              <a:t>• To conduct diagnostic clinical examinations, which may result in surgery (e.g.. cochlear implant) or other rehabilitative procedures (e.g.. hearing aids) to restore partial or complete hearing to individuals.</a:t>
            </a:r>
          </a:p>
          <a:p>
            <a:pPr>
              <a:spcBef>
                <a:spcPct val="50000"/>
              </a:spcBef>
            </a:pPr>
            <a:r>
              <a:rPr lang="en-US" dirty="0"/>
              <a:t>• To conduct informational programs to educate the public on hearing disorders and to encourage hearing protection.</a:t>
            </a:r>
          </a:p>
          <a:p>
            <a:pPr>
              <a:spcBef>
                <a:spcPct val="50000"/>
              </a:spcBef>
            </a:pPr>
            <a:r>
              <a:rPr lang="en-US" dirty="0"/>
              <a:t>• To initiate educational programs for practicing ear surgeons on the latest surgical techniques to better care for the hearing impaired individuals throughout Virginia and beyond.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074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772400" cy="685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VA LIONS HEARING FOUNDATION (CONT)</a:t>
            </a:r>
          </a:p>
        </p:txBody>
      </p:sp>
      <p:sp>
        <p:nvSpPr>
          <p:cNvPr id="67587" name="Text Box 3075"/>
          <p:cNvSpPr txBox="1">
            <a:spLocks noChangeArrowheads="1"/>
          </p:cNvSpPr>
          <p:nvPr/>
        </p:nvSpPr>
        <p:spPr bwMode="auto">
          <a:xfrm>
            <a:off x="1066800" y="2057400"/>
            <a:ext cx="7620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Organized in 1978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Lions of Virginia have contributed over $1,200,000 to the Foundation in support of their objectives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i="1" dirty="0"/>
              <a:t>Donations from the general public or corporations are gratefully </a:t>
            </a:r>
            <a:r>
              <a:rPr lang="en-US" i="1" dirty="0" smtClean="0"/>
              <a:t>accepted.</a:t>
            </a: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INTERNATIONAL RELATIONS</a:t>
            </a:r>
          </a:p>
        </p:txBody>
      </p:sp>
      <p:pic>
        <p:nvPicPr>
          <p:cNvPr id="14340" name="Picture 4" descr="IntlRelations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5257800"/>
            <a:ext cx="12192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066800" y="2105025"/>
            <a:ext cx="7239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CLUB TWINNING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LIONS AT THE UNITED NATIONS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WORLD PEACE DAYS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USA/CANADA LEADERSHIP FORUM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z="3600" smtClean="0"/>
              <a:t>LEADER DOGS FOR THE BLIND</a:t>
            </a:r>
          </a:p>
        </p:txBody>
      </p:sp>
      <p:pic>
        <p:nvPicPr>
          <p:cNvPr id="15367" name="Picture 7" descr="LeaderDog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638800"/>
            <a:ext cx="10668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600200" y="1524000"/>
            <a:ext cx="7010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FOUNDED BY MICHIGAN LIONS IN 1939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LOCATED IN ROCHESTER, MI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TRAIN GUIDE DOGS FOR THE BLIND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OVER 10,000 BLIND PEOPLE HAVE BECOME SELF-SUFFICIENT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NO COST TO THE BLIND PERSON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COST $40,000 PER TEAM</a:t>
            </a:r>
            <a:r>
              <a:rPr lang="en-US">
                <a:latin typeface="Verdana" pitchFamily="34" charset="0"/>
              </a:rPr>
              <a:t> </a:t>
            </a:r>
            <a:r>
              <a:rPr lang="en-US"/>
              <a:t>(DOG &amp; PERSON)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LIONS CLUB INTERNATIONAL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101850"/>
            <a:ext cx="7467600" cy="3384550"/>
          </a:xfrm>
        </p:spPr>
        <p:txBody>
          <a:bodyPr/>
          <a:lstStyle/>
          <a:p>
            <a:pPr eaLnBrk="1" hangingPunct="1"/>
            <a:r>
              <a:rPr lang="en-US" dirty="0" smtClean="0"/>
              <a:t>LOCATED IN OAK BROOK, IL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LIONS INTERNATIONAL OFFICER</a:t>
            </a:r>
            <a:endParaRPr lang="en-US" dirty="0" smtClean="0"/>
          </a:p>
          <a:p>
            <a:pPr eaLnBrk="1" hangingPunct="1"/>
            <a:r>
              <a:rPr lang="en-US" dirty="0" smtClean="0"/>
              <a:t>OUTSIDE CHICAGO, IL</a:t>
            </a:r>
          </a:p>
        </p:txBody>
      </p:sp>
      <p:pic>
        <p:nvPicPr>
          <p:cNvPr id="4" name="Picture 4" descr="F7EA3A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5533"/>
          <a:stretch>
            <a:fillRect/>
          </a:stretch>
        </p:blipFill>
        <p:spPr bwMode="auto">
          <a:xfrm>
            <a:off x="2971800" y="2686454"/>
            <a:ext cx="3124200" cy="22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9144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mtClean="0"/>
              <a:t>LEADER DOGS(cont)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752600" y="16764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8613" name="Picture 5" descr="MVC-002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 descr="MVC-011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00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219200" y="45720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 TRAINING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105400" y="45720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HARNESS SHOP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 autoUpdateAnimBg="0"/>
      <p:bldP spid="68616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LEADER DOGS(cont)</a:t>
            </a:r>
          </a:p>
        </p:txBody>
      </p:sp>
      <p:pic>
        <p:nvPicPr>
          <p:cNvPr id="69635" name="Picture 3" descr="BH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WC-John&amp;Ko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828800"/>
            <a:ext cx="39624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143000" y="48006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TEACHING FRIENDS ABOUT LEADER DOG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AM I IN TROUBLE?</a:t>
            </a:r>
          </a:p>
        </p:txBody>
      </p:sp>
      <p:pic>
        <p:nvPicPr>
          <p:cNvPr id="65539" name="Picture 1027" descr="living dangerous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133600"/>
            <a:ext cx="56388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2362200"/>
          </a:xfrm>
        </p:spPr>
        <p:txBody>
          <a:bodyPr/>
          <a:lstStyle/>
          <a:p>
            <a:pPr algn="ctr" eaLnBrk="1" hangingPunct="1"/>
            <a:r>
              <a:rPr lang="en-US" smtClean="0"/>
              <a:t>LIONS CLUBS </a:t>
            </a:r>
            <a:br>
              <a:rPr lang="en-US" smtClean="0"/>
            </a:br>
            <a:r>
              <a:rPr lang="en-US" smtClean="0"/>
              <a:t>INTERNATIONAL FOUNDATION (LCIF)</a:t>
            </a:r>
          </a:p>
        </p:txBody>
      </p:sp>
      <p:pic>
        <p:nvPicPr>
          <p:cNvPr id="16388" name="Picture 4" descr="LCIFLogo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895600"/>
            <a:ext cx="26511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219200" y="4343400"/>
            <a:ext cx="7162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PROVIDES GRANT MONEY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PROJECTS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EMERGENCIES</a:t>
            </a:r>
          </a:p>
        </p:txBody>
      </p:sp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9144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LCIF (cont.)</a:t>
            </a:r>
          </a:p>
        </p:txBody>
      </p:sp>
      <p:pic>
        <p:nvPicPr>
          <p:cNvPr id="60419" name="Picture 3" descr="Papapetrou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57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800600" y="48768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PDG GIVING LCIF RELIEF FUNDS</a:t>
            </a:r>
          </a:p>
        </p:txBody>
      </p:sp>
      <p:pic>
        <p:nvPicPr>
          <p:cNvPr id="60421" name="Picture 5" descr="Papapetou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057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219200" y="4953000"/>
            <a:ext cx="3276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SUPPORT FOR</a:t>
            </a:r>
          </a:p>
          <a:p>
            <a:pPr algn="ctr">
              <a:spcBef>
                <a:spcPct val="50000"/>
              </a:spcBef>
            </a:pPr>
            <a:r>
              <a:rPr lang="en-US"/>
              <a:t>911 SECONDARY</a:t>
            </a:r>
          </a:p>
          <a:p>
            <a:pPr algn="ctr">
              <a:spcBef>
                <a:spcPct val="50000"/>
              </a:spcBef>
            </a:pPr>
            <a:r>
              <a:rPr lang="en-US"/>
              <a:t>VICTIMS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utoUpdateAnimBg="0"/>
      <p:bldP spid="60422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2438400"/>
          </a:xfrm>
        </p:spPr>
        <p:txBody>
          <a:bodyPr/>
          <a:lstStyle/>
          <a:p>
            <a:pPr algn="ctr" eaLnBrk="1" hangingPunct="1"/>
            <a:r>
              <a:rPr lang="en-US" smtClean="0"/>
              <a:t>LIONS OF VIRGINIA FOUNDATION </a:t>
            </a:r>
            <a:br>
              <a:rPr lang="en-US" smtClean="0"/>
            </a:br>
            <a:r>
              <a:rPr lang="en-US" smtClean="0"/>
              <a:t>(LOVF)</a:t>
            </a:r>
          </a:p>
        </p:txBody>
      </p:sp>
      <p:pic>
        <p:nvPicPr>
          <p:cNvPr id="68611" name="Picture 4" descr="lovfLOGO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17970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21841"/>
            <a:ext cx="2573867" cy="1728717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mtClean="0"/>
              <a:t>LOVF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143000" y="1600200"/>
            <a:ext cx="72390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STATE HUMANITIAN FOUNDATION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PROVIDES ASSISTANCE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NATURAL DISASTER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FLOODS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HURRICANE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FUNDS LIONS PROJECTS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1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OLD DOMINION EYE FOUNDATION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1981200"/>
            <a:ext cx="6248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GIVE THE GIFT OF SIGHT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NON-PROFIT MEDICAL FACILITY THAT PROVIDES HUMAN EYE TISSUE FOR CORNEAL TRANSPLANTS, OPHTHALMIC RESEARCH &amp; EDUCATION TRAINING.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LOCATED IN RICHMOND</a:t>
            </a:r>
          </a:p>
        </p:txBody>
      </p:sp>
      <p:pic>
        <p:nvPicPr>
          <p:cNvPr id="18440" name="Picture 8" descr="ODEF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648200"/>
            <a:ext cx="1485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mtClean="0"/>
              <a:t>SAFETY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914400" y="2105025"/>
            <a:ext cx="78486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EDUCATE THE PUBLIC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 FIRE PREVENTION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 PROVIDE SNACKS ON NEW YEARS DAY ON INTERSTATE HIGHWAYS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 PROVIDE SMOKE ALARMS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 SAFETY AWARENESS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mtClean="0"/>
              <a:t>SAFETY(cont)</a:t>
            </a:r>
          </a:p>
        </p:txBody>
      </p:sp>
      <p:pic>
        <p:nvPicPr>
          <p:cNvPr id="63491" name="Picture 3" descr="Safetybreak0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447800" y="4191000"/>
            <a:ext cx="2971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LIONS NEW </a:t>
            </a:r>
          </a:p>
          <a:p>
            <a:pPr algn="ctr">
              <a:spcBef>
                <a:spcPct val="50000"/>
              </a:spcBef>
            </a:pPr>
            <a:r>
              <a:rPr lang="en-US"/>
              <a:t>YEARS DAY</a:t>
            </a:r>
          </a:p>
        </p:txBody>
      </p:sp>
      <p:pic>
        <p:nvPicPr>
          <p:cNvPr id="63493" name="Picture 5" descr="Frank-Reba-Woody-Glen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29718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4800600" y="4343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SAFETY DAYS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 autoUpdateAnimBg="0"/>
      <p:bldP spid="634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COLORS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5029200" cy="49974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PURPLE</a:t>
            </a:r>
          </a:p>
          <a:p>
            <a:pPr lvl="1" eaLnBrk="1" hangingPunct="1"/>
            <a:r>
              <a:rPr lang="en-US" sz="2000" dirty="0" smtClean="0"/>
              <a:t>REPRESENTS LOYALTY TO ONE’S COUNTRY, FRIENDS &amp; TO ONE’S SELF &amp; TO THE INTEGRITY OF MIND &amp; HEART. IT IS THE COLOR OF STRENGTH COURAGE &amp; DEDICATION TO A CAUSE</a:t>
            </a:r>
          </a:p>
          <a:p>
            <a:pPr eaLnBrk="1" hangingPunct="1"/>
            <a:r>
              <a:rPr lang="en-US" sz="2400" dirty="0" smtClean="0"/>
              <a:t>GOLD</a:t>
            </a:r>
          </a:p>
          <a:p>
            <a:pPr lvl="1" eaLnBrk="1" hangingPunct="1"/>
            <a:r>
              <a:rPr lang="en-US" sz="2000" dirty="0" smtClean="0"/>
              <a:t>SYMBOLIZES SINCERITY OF PURPOSE, LIBERALITY IN JUDGMENT PURITY IN LIFE AND GENEROSITY IN MIND, HEART AND PURSE TOWARDS MANKIND</a:t>
            </a:r>
          </a:p>
        </p:txBody>
      </p:sp>
      <p:pic>
        <p:nvPicPr>
          <p:cNvPr id="11268" name="Content Placeholder 5" descr="LionsLog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29338" y="3397250"/>
            <a:ext cx="1609725" cy="1524000"/>
          </a:xfrm>
          <a:noFill/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mtClean="0"/>
              <a:t>SAFETY(cont)</a:t>
            </a:r>
          </a:p>
        </p:txBody>
      </p:sp>
      <p:pic>
        <p:nvPicPr>
          <p:cNvPr id="64515" name="Picture 3" descr="Safety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00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Fingerprin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136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600200" y="44196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EMERGENCY EXITING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400800" y="49530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FINGER PRINTING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 autoUpdateAnimBg="0"/>
      <p:bldP spid="64522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ENVIRONMENT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66800" y="1981200"/>
            <a:ext cx="7924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PROJECTS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ADOPT A HIGHWAY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CLEAN STREAM OR BEACHES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RECYCLING OF ALUMINUM CANS ETC.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PLANT TREES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/>
              <a:t>CLEAN HISTORIC SITES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SIGHT CONSERVATION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752600" y="2133600"/>
            <a:ext cx="6629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EDUCATE THE PUBLIC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DIABETES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BLINDNESS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/>
              <a:t>ACCIDENT </a:t>
            </a:r>
            <a:r>
              <a:rPr lang="en-US" dirty="0" smtClean="0"/>
              <a:t>PREVENTION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 smtClean="0"/>
              <a:t>EYE SCREENINGS</a:t>
            </a:r>
            <a:endParaRPr lang="en-US" dirty="0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SIGHT &amp; HEARING SCREENING VAN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47800" y="2209800"/>
            <a:ext cx="6781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LIONS FOUNDATION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ORGANIZED IN 1975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1</a:t>
            </a:r>
            <a:r>
              <a:rPr lang="en-US" dirty="0" smtClean="0"/>
              <a:t> VAN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EYE PRESCREENING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HEARING PRESCREENING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GLAUCOMA TESTING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FREE TO PATIENTS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8382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2800" smtClean="0"/>
              <a:t>SIGHT &amp; HEARING SCREENING VAN (CONT)</a:t>
            </a:r>
          </a:p>
        </p:txBody>
      </p:sp>
      <p:pic>
        <p:nvPicPr>
          <p:cNvPr id="80899" name="Picture 3" descr="SterlingSightVan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SterlingSightVan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00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sz="2800" smtClean="0"/>
              <a:t>SIGHT &amp; HEARING SCREENING VAN (CONT)</a:t>
            </a:r>
          </a:p>
        </p:txBody>
      </p:sp>
      <p:pic>
        <p:nvPicPr>
          <p:cNvPr id="76803" name="Picture 3" descr="SterlingSightVan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76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SterlingSightVan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76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5181600" y="4191000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SIGHT PRESCREENING</a:t>
            </a:r>
          </a:p>
        </p:txBody>
      </p:sp>
      <p:sp>
        <p:nvSpPr>
          <p:cNvPr id="76811" name="WordArt 11"/>
          <p:cNvSpPr>
            <a:spLocks noChangeArrowheads="1" noChangeShapeType="1" noTextEdit="1"/>
          </p:cNvSpPr>
          <p:nvPr/>
        </p:nvSpPr>
        <p:spPr bwMode="auto">
          <a:xfrm>
            <a:off x="1828800" y="4267200"/>
            <a:ext cx="22479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READY TO GO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utoUpdateAnimBg="0"/>
      <p:bldP spid="768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sz="2800" smtClean="0"/>
              <a:t>SIGHT &amp; HEARING SCREENING VAN (CONT)</a:t>
            </a:r>
          </a:p>
        </p:txBody>
      </p:sp>
      <p:pic>
        <p:nvPicPr>
          <p:cNvPr id="87043" name="Picture 1027" descr="SterlingSightVa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5240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1028" descr="SterlingSightVan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600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838200" y="49530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HEARING PRESCREENING</a:t>
            </a:r>
          </a:p>
        </p:txBody>
      </p:sp>
      <p:sp>
        <p:nvSpPr>
          <p:cNvPr id="87046" name="Rectangle 1030"/>
          <p:cNvSpPr>
            <a:spLocks noChangeArrowheads="1"/>
          </p:cNvSpPr>
          <p:nvPr/>
        </p:nvSpPr>
        <p:spPr bwMode="auto">
          <a:xfrm>
            <a:off x="5410200" y="49530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SIGHT PRESCREENING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utoUpdateAnimBg="0"/>
      <p:bldP spid="87046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382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mtClean="0"/>
              <a:t>SPECIAL NEEDS EQUIPMENT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143000" y="1524000"/>
            <a:ext cx="754380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PROVIDE EQUIPMENT TO PEOPLE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WHEEL CHAIRS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TYPE &amp; SPEAK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BRAILLE &amp; SPEAK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COMPUTER WITH JAWS WINDOW PROGRAMS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MAGNIFICATION EQUIPMENT CCTC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VOICE ACTIVATED READER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GLUCOSE METER BLIND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VOICE COMMUNICATION SYSTEM HEARING IMPAIRED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SPECIAL NEEDS EQUIPMENT (cont.)</a:t>
            </a:r>
          </a:p>
        </p:txBody>
      </p:sp>
      <p:pic>
        <p:nvPicPr>
          <p:cNvPr id="70659" name="Picture 1027" descr="RYAN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7526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030" descr="Ryan 'n 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752600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Rectangle 1031"/>
          <p:cNvSpPr>
            <a:spLocks noChangeArrowheads="1"/>
          </p:cNvSpPr>
          <p:nvPr/>
        </p:nvSpPr>
        <p:spPr bwMode="auto">
          <a:xfrm>
            <a:off x="2133600" y="4267200"/>
            <a:ext cx="147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BRAILLE</a:t>
            </a:r>
          </a:p>
        </p:txBody>
      </p:sp>
      <p:sp>
        <p:nvSpPr>
          <p:cNvPr id="70664" name="Text Box 1032"/>
          <p:cNvSpPr txBox="1">
            <a:spLocks noChangeArrowheads="1"/>
          </p:cNvSpPr>
          <p:nvPr/>
        </p:nvSpPr>
        <p:spPr bwMode="auto">
          <a:xfrm>
            <a:off x="5181600" y="4343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AWARD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 autoUpdateAnimBg="0"/>
      <p:bldP spid="70664" grpId="0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SPECIAL NEEDS EQUIPMENT (cont.)</a:t>
            </a:r>
          </a:p>
        </p:txBody>
      </p:sp>
      <p:pic>
        <p:nvPicPr>
          <p:cNvPr id="71684" name="Picture 1028" descr="ca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1200"/>
            <a:ext cx="32004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1029" descr="Jenkins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981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Rectangle 1030"/>
          <p:cNvSpPr>
            <a:spLocks noChangeArrowheads="1"/>
          </p:cNvSpPr>
          <p:nvPr/>
        </p:nvSpPr>
        <p:spPr bwMode="auto">
          <a:xfrm>
            <a:off x="5334000" y="48006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MAGNIFICATION EQUIPMENT</a:t>
            </a:r>
          </a:p>
        </p:txBody>
      </p:sp>
      <p:sp>
        <p:nvSpPr>
          <p:cNvPr id="71687" name="Rectangle 1031"/>
          <p:cNvSpPr>
            <a:spLocks noChangeArrowheads="1"/>
          </p:cNvSpPr>
          <p:nvPr/>
        </p:nvSpPr>
        <p:spPr bwMode="auto">
          <a:xfrm>
            <a:off x="1676400" y="5029200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TYPE &amp; SPEAK</a:t>
            </a:r>
          </a:p>
        </p:txBody>
      </p:sp>
    </p:spTree>
  </p:cSld>
  <p:clrMapOvr>
    <a:masterClrMapping/>
  </p:clrMapOvr>
  <p:transition spd="slow" advClick="0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 autoUpdateAnimBg="0"/>
      <p:bldP spid="71687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WELCOME&amp;quot;&quot;/&gt;&lt;property id=&quot;20307&quot; value=&quot;344&quot;/&gt;&lt;/object&gt;&lt;object type=&quot;3&quot; unique_id=&quot;10005&quot;&gt;&lt;property id=&quot;20148&quot; value=&quot;5&quot;/&gt;&lt;property id=&quot;20300&quot; value=&quot;Slide 2 - &amp;quot;INTRODUCTION TO THE INTERNATIONAL ASSOCIATION OF LIONS CLUBS&amp;#x0D;&amp;#x0A;&amp;quot;&quot;/&gt;&lt;property id=&quot;20307&quot; value=&quot;345&quot;/&gt;&lt;/object&gt;&lt;object type=&quot;3&quot; unique_id=&quot;10006&quot;&gt;&lt;property id=&quot;20148&quot; value=&quot;5&quot;/&gt;&lt;property id=&quot;20300&quot; value=&quot;Slide 3 - &amp;quot;EMBLEM&amp;quot;&quot;/&gt;&lt;property id=&quot;20307&quot; value=&quot;357&quot;/&gt;&lt;/object&gt;&lt;object type=&quot;3&quot; unique_id=&quot;10007&quot;&gt;&lt;property id=&quot;20148&quot; value=&quot;5&quot;/&gt;&lt;property id=&quot;20300&quot; value=&quot;Slide 4 - &amp;quot;Pins&amp;quot;&quot;/&gt;&lt;property id=&quot;20307&quot; value=&quot;371&quot;/&gt;&lt;/object&gt;&lt;object type=&quot;3&quot; unique_id=&quot;10008&quot;&gt;&lt;property id=&quot;20148&quot; value=&quot;5&quot;/&gt;&lt;property id=&quot;20300&quot; value=&quot;Slide 5 - &amp;quot;WHAT IT MEANS TO BE A MEMBER&amp;quot;&quot;/&gt;&lt;property id=&quot;20307&quot; value=&quot;363&quot;/&gt;&lt;/object&gt;&lt;object type=&quot;3&quot; unique_id=&quot;10009&quot;&gt;&lt;property id=&quot;20148&quot; value=&quot;5&quot;/&gt;&lt;property id=&quot;20300&quot; value=&quot;Slide 6 - &amp;quot;BENEFITS OF MEMBERSHIP&amp;quot;&quot;/&gt;&lt;property id=&quot;20307&quot; value=&quot;364&quot;/&gt;&lt;/object&gt;&lt;object type=&quot;3&quot; unique_id=&quot;10010&quot;&gt;&lt;property id=&quot;20148&quot; value=&quot;5&quot;/&gt;&lt;property id=&quot;20300&quot; value=&quot;Slide 7&quot;/&gt;&lt;property id=&quot;20307&quot; value=&quot;346&quot;/&gt;&lt;/object&gt;&lt;object type=&quot;3&quot; unique_id=&quot;10011&quot;&gt;&lt;property id=&quot;20148&quot; value=&quot;5&quot;/&gt;&lt;property id=&quot;20300&quot; value=&quot;Slide 8 - &amp;quot;LIONS CLUB INTERNATIONAL&amp;quot;&quot;/&gt;&lt;property id=&quot;20307&quot; value=&quot;296&quot;/&gt;&lt;/object&gt;&lt;object type=&quot;3&quot; unique_id=&quot;10012&quot;&gt;&lt;property id=&quot;20148&quot; value=&quot;5&quot;/&gt;&lt;property id=&quot;20300&quot; value=&quot;Slide 9 - &amp;quot;COLORS&amp;quot;&quot;/&gt;&lt;property id=&quot;20307&quot; value=&quot;358&quot;/&gt;&lt;/object&gt;&lt;object type=&quot;3&quot; unique_id=&quot;10013&quot;&gt;&lt;property id=&quot;20148&quot; value=&quot;5&quot;/&gt;&lt;property id=&quot;20300&quot; value=&quot;Slide 10 - &amp;quot;SLOGAN&amp;quot;&quot;/&gt;&lt;property id=&quot;20307&quot; value=&quot;302&quot;/&gt;&lt;/object&gt;&lt;object type=&quot;3&quot; unique_id=&quot;10014&quot;&gt;&lt;property id=&quot;20148&quot; value=&quot;5&quot;/&gt;&lt;property id=&quot;20300&quot; value=&quot;Slide 11 - &amp;quot;CONTACTED SIMILAR GROUPS&amp;quot;&quot;/&gt;&lt;property id=&quot;20307&quot; value=&quot;347&quot;/&gt;&lt;/object&gt;&lt;object type=&quot;3&quot; unique_id=&quot;10015&quot;&gt;&lt;property id=&quot;20148&quot; value=&quot;5&quot;/&gt;&lt;property id=&quot;20300&quot; value=&quot;Slide 12 - &amp;quot;INTERNATIONAL MEMBERSHIP&amp;quot;&quot;/&gt;&lt;property id=&quot;20307&quot; value=&quot;356&quot;/&gt;&lt;/object&gt;&lt;object type=&quot;3&quot; unique_id=&quot;10016&quot;&gt;&lt;property id=&quot;20148&quot; value=&quot;5&quot;/&gt;&lt;property id=&quot;20300&quot; value=&quot;Slide 13 - &amp;quot;FIRST NATIONAL CONVENTION&amp;quot;&quot;/&gt;&lt;property id=&quot;20307&quot; value=&quot;348&quot;/&gt;&lt;/object&gt;&lt;object type=&quot;3&quot; unique_id=&quot;10017&quot;&gt;&lt;property id=&quot;20148&quot; value=&quot;5&quot;/&gt;&lt;property id=&quot;20300&quot; value=&quot;Slide 14 - &amp;quot;FIRST PRESIDENT&amp;quot;&quot;/&gt;&lt;property id=&quot;20307&quot; value=&quot;349&quot;/&gt;&lt;/object&gt;&lt;object type=&quot;3&quot; unique_id=&quot;10018&quot;&gt;&lt;property id=&quot;20148&quot; value=&quot;5&quot;/&gt;&lt;property id=&quot;20300&quot; value=&quot;Slide 15 - &amp;quot;INTERNATIONAL ASSOCIATION&amp;quot;&quot;/&gt;&lt;property id=&quot;20307&quot; value=&quot;350&quot;/&gt;&lt;/object&gt;&lt;object type=&quot;3&quot; unique_id=&quot;10019&quot;&gt;&lt;property id=&quot;20148&quot; value=&quot;5&quot;/&gt;&lt;property id=&quot;20300&quot; value=&quot;Slide 16 - &amp;quot;INTERNATIONAL ASSOCIATION&amp;quot;&quot;/&gt;&lt;property id=&quot;20307&quot; value=&quot;351&quot;/&gt;&lt;/object&gt;&lt;object type=&quot;3&quot; unique_id=&quot;10020&quot;&gt;&lt;property id=&quot;20148&quot; value=&quot;5&quot;/&gt;&lt;property id=&quot;20300&quot; value=&quot;Slide 24 - &amp;quot;LCIF CHAIRPERSON&amp;quot;&quot;/&gt;&lt;property id=&quot;20307&quot; value=&quot;376&quot;/&gt;&lt;/object&gt;&lt;object type=&quot;3&quot; unique_id=&quot;10021&quot;&gt;&lt;property id=&quot;20148&quot; value=&quot;5&quot;/&gt;&lt;property id=&quot;20300&quot; value=&quot;Slide 18 - &amp;quot;PRESIDENT&amp;quot;&quot;/&gt;&lt;property id=&quot;20307&quot; value=&quot;377&quot;/&gt;&lt;/object&gt;&lt;object type=&quot;3&quot; unique_id=&quot;10022&quot;&gt;&lt;property id=&quot;20148&quot; value=&quot;5&quot;/&gt;&lt;property id=&quot;20300&quot; value=&quot;Slide 19 - &amp;quot;1ST Vice President&amp;quot;&quot;/&gt;&lt;property id=&quot;20307&quot; value=&quot;380&quot;/&gt;&lt;/object&gt;&lt;object type=&quot;3&quot; unique_id=&quot;10023&quot;&gt;&lt;property id=&quot;20148&quot; value=&quot;5&quot;/&gt;&lt;property id=&quot;20300&quot; value=&quot;Slide 21 - &amp;quot;MOST IMPORTANT IMPACT&amp;quot;&quot;/&gt;&lt;property id=&quot;20307&quot; value=&quot;352&quot;/&gt;&lt;/object&gt;&lt;object type=&quot;3&quot; unique_id=&quot;10024&quot;&gt;&lt;property id=&quot;20148&quot; value=&quot;5&quot;/&gt;&lt;property id=&quot;20300&quot; value=&quot;Slide 22 - &amp;quot;AGGRESSIVE SIGHT PREVENTION EFFORT&amp;quot;&quot;/&gt;&lt;property id=&quot;20307&quot; value=&quot;353&quot;/&gt;&lt;/object&gt;&lt;object type=&quot;3&quot; unique_id=&quot;10025&quot;&gt;&lt;property id=&quot;20148&quot; value=&quot;5&quot;/&gt;&lt;property id=&quot;20300&quot; value=&quot;Slide 23 - &amp;quot;LIONS CLUBS &amp;#x0D;&amp;#x0A;INTERNATIONAL FOUNDATION (LCIF)&amp;quot;&quot;/&gt;&lt;property id=&quot;20307&quot; value=&quot;374&quot;/&gt;&lt;/object&gt;&lt;object type=&quot;3&quot; unique_id=&quot;10026&quot;&gt;&lt;property id=&quot;20148&quot; value=&quot;5&quot;/&gt;&lt;property id=&quot;20300&quot; value=&quot;Slide 25 - &amp;quot;SIGHTFRIST II&amp;quot;&quot;/&gt;&lt;property id=&quot;20307&quot; value=&quot;354&quot;/&gt;&lt;/object&gt;&lt;object type=&quot;3&quot; unique_id=&quot;10027&quot;&gt;&lt;property id=&quot;20148&quot; value=&quot;5&quot;/&gt;&lt;property id=&quot;20300&quot; value=&quot;Slide 26 - &amp;quot;LCIF (cont)&amp;quot;&quot;/&gt;&lt;property id=&quot;20307&quot; value=&quot;375&quot;/&gt;&lt;/object&gt;&lt;object type=&quot;3&quot; unique_id=&quot;10028&quot;&gt;&lt;property id=&quot;20148&quot; value=&quot;5&quot;/&gt;&lt;property id=&quot;20300&quot; value=&quot;Slide 27 - &amp;quot;LIONS CLUB INTERNATIONAL(cont)&amp;quot;&quot;/&gt;&lt;property id=&quot;20307&quot; value=&quot;295&quot;/&gt;&lt;/object&gt;&lt;object type=&quot;3&quot; unique_id=&quot;10029&quot;&gt;&lt;property id=&quot;20148&quot; value=&quot;5&quot;/&gt;&lt;property id=&quot;20300&quot; value=&quot;Slide 28 - &amp;quot;OTHER MAJOR MILESTONES&amp;quot;&quot;/&gt;&lt;property id=&quot;20307&quot; value=&quot;355&quot;/&gt;&lt;/object&gt;&lt;object type=&quot;3&quot; unique_id=&quot;10030&quot;&gt;&lt;property id=&quot;20148&quot; value=&quot;5&quot;/&gt;&lt;property id=&quot;20300&quot; value=&quot;Slide 30 - &amp;quot;MD 24&amp;quot;&quot;/&gt;&lt;property id=&quot;20307&quot; value=&quot;368&quot;/&gt;&lt;/object&gt;&lt;object type=&quot;3&quot; unique_id=&quot;10031&quot;&gt;&lt;property id=&quot;20148&quot; value=&quot;5&quot;/&gt;&lt;property id=&quot;20300&quot; value=&quot;Slide 31 - &amp;quot;MD 24 SUB-DISTRICT MAP&amp;quot;&quot;/&gt;&lt;property id=&quot;20307&quot; value=&quot;360&quot;/&gt;&lt;/object&gt;&lt;object type=&quot;3&quot; unique_id=&quot;10032&quot;&gt;&lt;property id=&quot;20148&quot; value=&quot;5&quot;/&gt;&lt;property id=&quot;20300&quot; value=&quot;Slide 33 - &amp;quot;COUNCIL CHAIR &amp;#x0D;&amp;#x0A;DENNIS BRINING&amp;quot;&quot;/&gt;&lt;property id=&quot;20307&quot; value=&quot;373&quot;/&gt;&lt;/object&gt;&lt;object type=&quot;3&quot; unique_id=&quot;10033&quot;&gt;&lt;property id=&quot;20148&quot; value=&quot;5&quot;/&gt;&lt;property id=&quot;20300&quot; value=&quot;Slide 34&quot;/&gt;&lt;property id=&quot;20307&quot; value=&quot;379&quot;/&gt;&lt;/object&gt;&lt;object type=&quot;3&quot; unique_id=&quot;10034&quot;&gt;&lt;property id=&quot;20148&quot; value=&quot;5&quot;/&gt;&lt;property id=&quot;20300&quot; value=&quot;Slide 35 - &amp;quot;LIONS DISTRICT 24-A&amp;quot;&quot;/&gt;&lt;property id=&quot;20307&quot; value=&quot;259&quot;/&gt;&lt;/object&gt;&lt;object type=&quot;3&quot; unique_id=&quot;10035&quot;&gt;&lt;property id=&quot;20148&quot; value=&quot;5&quot;/&gt;&lt;property id=&quot;20300&quot; value=&quot;Slide 36 - &amp;quot;GOVERNOR DENNIS KELLY&amp;quot;&quot;/&gt;&lt;property id=&quot;20307&quot; value=&quot;260&quot;/&gt;&lt;/object&gt;&lt;object type=&quot;3&quot; unique_id=&quot;10036&quot;&gt;&lt;property id=&quot;20148&quot; value=&quot;5&quot;/&gt;&lt;property id=&quot;20300&quot; value=&quot;Slide 37&quot;/&gt;&lt;property id=&quot;20307&quot; value=&quot;378&quot;/&gt;&lt;/object&gt;&lt;object type=&quot;3&quot; unique_id=&quot;10037&quot;&gt;&lt;property id=&quot;20148&quot; value=&quot;5&quot;/&gt;&lt;property id=&quot;20300&quot; value=&quot;Slide 38 - &amp;quot;1ST VICE DISTRICT GOVERNOR EMILY CARNES&amp;quot;&quot;/&gt;&lt;property id=&quot;20307&quot; value=&quot;369&quot;/&gt;&lt;/object&gt;&lt;object type=&quot;3&quot; unique_id=&quot;10038&quot;&gt;&lt;property id=&quot;20148&quot; value=&quot;5&quot;/&gt;&lt;property id=&quot;20300&quot; value=&quot;Slide 39 - &amp;quot;2ND VICE DISTRICT GOVERNOR&amp;quot;&quot;/&gt;&lt;property id=&quot;20307&quot; value=&quot;372&quot;/&gt;&lt;/object&gt;&lt;object type=&quot;3&quot; unique_id=&quot;10039&quot;&gt;&lt;property id=&quot;20148&quot; value=&quot;5&quot;/&gt;&lt;property id=&quot;20300&quot; value=&quot;Slide 40 - &amp;quot;THE &amp;#x0D;&amp;#x0A;INTERNATIONAL PARADES&amp;quot;&quot;/&gt;&lt;property id=&quot;20307&quot; value=&quot;370&quot;/&gt;&lt;/object&gt;&lt;object type=&quot;3&quot; unique_id=&quot;10040&quot;&gt;&lt;property id=&quot;20148&quot; value=&quot;5&quot;/&gt;&lt;property id=&quot;20300&quot; value=&quot;Slide 41 - &amp;quot;ANYTOWN LIONS CLUB&amp;quot;&quot;/&gt;&lt;property id=&quot;20307&quot; value=&quot;362&quot;/&gt;&lt;/object&gt;&lt;object type=&quot;3&quot; unique_id=&quot;10041&quot;&gt;&lt;property id=&quot;20148&quot; value=&quot;5&quot;/&gt;&lt;property id=&quot;20300&quot; value=&quot;Slide 42 - &amp;quot;ANYTOWN LIONS CLUB&amp;quot;&quot;/&gt;&lt;property id=&quot;20307&quot; value=&quot;366&quot;/&gt;&lt;/object&gt;&lt;object type=&quot;3&quot; unique_id=&quot;10042&quot;&gt;&lt;property id=&quot;20148&quot; value=&quot;5&quot;/&gt;&lt;property id=&quot;20300&quot; value=&quot;Slide 49 - &amp;quot;FUND RAISINGS&amp;quot;&quot;/&gt;&lt;property id=&quot;20307&quot; value=&quot;298&quot;/&gt;&lt;/object&gt;&lt;object type=&quot;3&quot; unique_id=&quot;10043&quot;&gt;&lt;property id=&quot;20148&quot; value=&quot;5&quot;/&gt;&lt;property id=&quot;20300&quot; value=&quot;Slide 50 - &amp;quot;FUND RAISINGS&amp;quot;&quot;/&gt;&lt;property id=&quot;20307&quot; value=&quot;331&quot;/&gt;&lt;/object&gt;&lt;object type=&quot;3&quot; unique_id=&quot;10044&quot;&gt;&lt;property id=&quot;20148&quot; value=&quot;5&quot;/&gt;&lt;property id=&quot;20300&quot; value=&quot;Slide 51 - &amp;quot;FUN&amp;quot;&quot;/&gt;&lt;property id=&quot;20307&quot; value=&quot;332&quot;/&gt;&lt;/object&gt;&lt;object type=&quot;3&quot; unique_id=&quot;10045&quot;&gt;&lt;property id=&quot;20148&quot; value=&quot;5&quot;/&gt;&lt;property id=&quot;20300&quot; value=&quot;Slide 52 - &amp;quot;FUN&amp;quot;&quot;/&gt;&lt;property id=&quot;20307&quot; value=&quot;333&quot;/&gt;&lt;/object&gt;&lt;object type=&quot;3&quot; unique_id=&quot;10046&quot;&gt;&lt;property id=&quot;20148&quot; value=&quot;5&quot;/&gt;&lt;property id=&quot;20300&quot; value=&quot;Slide 53 - &amp;quot;WEB SITES&amp;quot;&quot;/&gt;&lt;property id=&quot;20307&quot; value=&quot;367&quot;/&gt;&lt;/object&gt;&lt;object type=&quot;3&quot; unique_id=&quot;10047&quot;&gt;&lt;property id=&quot;20148&quot; value=&quot;5&quot;/&gt;&lt;property id=&quot;20300&quot; value=&quot;Slide 54 - &amp;quot;SERVICE PROJECTS&amp;quot;&quot;/&gt;&lt;property id=&quot;20307&quot; value=&quot;262&quot;/&gt;&lt;/object&gt;&lt;object type=&quot;3&quot; unique_id=&quot;10048&quot;&gt;&lt;property id=&quot;20148&quot; value=&quot;5&quot;/&gt;&lt;property id=&quot;20300&quot; value=&quot;Slide 55 - &amp;quot;DIABETES AWARENESS&amp;quot;&quot;/&gt;&lt;property id=&quot;20307&quot; value=&quot;305&quot;/&gt;&lt;/object&gt;&lt;object type=&quot;3&quot; unique_id=&quot;10049&quot;&gt;&lt;property id=&quot;20148&quot; value=&quot;5&quot;/&gt;&lt;property id=&quot;20300&quot; value=&quot;Slide 56 - &amp;quot;EYEGLASS RECYCLING CENTER NORTHERN VA&amp;#x0D;&amp;#x0A;ARLINGTON&amp;quot;&quot;/&gt;&lt;property id=&quot;20307&quot; value=&quot;264&quot;/&gt;&lt;/object&gt;&lt;object type=&quot;3&quot; unique_id=&quot;10050&quot;&gt;&lt;property id=&quot;20148&quot; value=&quot;5&quot;/&gt;&lt;property id=&quot;20300&quot; value=&quot;Slide 57 - &amp;quot;EYEGLASS RECYCLING CENTER NORTHERN VA (CONT)&amp;quot;&quot;/&gt;&lt;property id=&quot;20307&quot; value=&quot;306&quot;/&gt;&lt;/object&gt;&lt;object type=&quot;3&quot; unique_id=&quot;10051&quot;&gt;&lt;property id=&quot;20148&quot; value=&quot;5&quot;/&gt;&lt;property id=&quot;20300&quot; value=&quot;Slide 58 - &amp;quot;EYEGLASS RECYCLING CENTER NORTHERN VA (CONT)&amp;quot;&quot;/&gt;&lt;property id=&quot;20307&quot; value=&quot;307&quot;/&gt;&lt;/object&gt;&lt;object type=&quot;3&quot; unique_id=&quot;10052&quot;&gt;&lt;property id=&quot;20148&quot; value=&quot;5&quot;/&gt;&lt;property id=&quot;20300&quot; value=&quot;Slide 59 - &amp;quot;HABITAT FOR HUMANITY&amp;quot;&quot;/&gt;&lt;property id=&quot;20307&quot; value=&quot;308&quot;/&gt;&lt;/object&gt;&lt;object type=&quot;3&quot; unique_id=&quot;10053&quot;&gt;&lt;property id=&quot;20148&quot; value=&quot;5&quot;/&gt;&lt;property id=&quot;20300&quot; value=&quot;Slide 60 - &amp;quot;HABITAT FOR HUMANITY (cont)&amp;quot;&quot;/&gt;&lt;property id=&quot;20307&quot; value=&quot;309&quot;/&gt;&lt;/object&gt;&lt;object type=&quot;3&quot; unique_id=&quot;10054&quot;&gt;&lt;property id=&quot;20148&quot; value=&quot;5&quot;/&gt;&lt;property id=&quot;20300&quot; value=&quot;Slide 61 - &amp;quot;HABITAT FOR HUMANITY (cont)&amp;quot;&quot;/&gt;&lt;property id=&quot;20307&quot; value=&quot;311&quot;/&gt;&lt;/object&gt;&lt;object type=&quot;3&quot; unique_id=&quot;10055&quot;&gt;&lt;property id=&quot;20148&quot; value=&quot;5&quot;/&gt;&lt;property id=&quot;20300&quot; value=&quot;Slide 62 - &amp;quot;HABITAT FOR HUMANITY (cont)&amp;quot;&quot;/&gt;&lt;property id=&quot;20307&quot; value=&quot;312&quot;/&gt;&lt;/object&gt;&lt;object type=&quot;3&quot; unique_id=&quot;10056&quot;&gt;&lt;property id=&quot;20148&quot; value=&quot;5&quot;/&gt;&lt;property id=&quot;20300&quot; value=&quot;Slide 63 - &amp;quot;HEARING AID BANK FOUNDATION&amp;quot;&quot;/&gt;&lt;property id=&quot;20307&quot; value=&quot;266&quot;/&gt;&lt;/object&gt;&lt;object type=&quot;3&quot; unique_id=&quot;10057&quot;&gt;&lt;property id=&quot;20148&quot; value=&quot;5&quot;/&gt;&lt;property id=&quot;20300&quot; value=&quot;Slide 64 - &amp;quot;HEARING CONSERVATION&amp;quot;&quot;/&gt;&lt;property id=&quot;20307&quot; value=&quot;278&quot;/&gt;&lt;/object&gt;&lt;object type=&quot;3&quot; unique_id=&quot;10058&quot;&gt;&lt;property id=&quot;20148&quot; value=&quot;5&quot;/&gt;&lt;property id=&quot;20300&quot; value=&quot;Slide 65 - &amp;quot;VA LIONS HEARING FOUNDATION &amp;amp; RESEARCH CENTER&amp;quot;&quot;/&gt;&lt;property id=&quot;20307&quot; value=&quot;267&quot;/&gt;&lt;/object&gt;&lt;object type=&quot;3&quot; unique_id=&quot;10059&quot;&gt;&lt;property id=&quot;20148&quot; value=&quot;5&quot;/&gt;&lt;property id=&quot;20300&quot; value=&quot;Slide 66 - &amp;quot;VA LIONS HEARING FOUNDATION (CONT)&amp;quot;&quot;/&gt;&lt;property id=&quot;20307&quot; value=&quot;316&quot;/&gt;&lt;/object&gt;&lt;object type=&quot;3&quot; unique_id=&quot;10060&quot;&gt;&lt;property id=&quot;20148&quot; value=&quot;5&quot;/&gt;&lt;property id=&quot;20300&quot; value=&quot;Slide 67 - &amp;quot;VA LIONS HEARING FOUNDATION (CONT)&amp;quot;&quot;/&gt;&lt;property id=&quot;20307&quot; value=&quot;317&quot;/&gt;&lt;/object&gt;&lt;object type=&quot;3&quot; unique_id=&quot;10061&quot;&gt;&lt;property id=&quot;20148&quot; value=&quot;5&quot;/&gt;&lt;property id=&quot;20300&quot; value=&quot;Slide 68 - &amp;quot;INTERNATIONAL RELATIONS&amp;quot;&quot;/&gt;&lt;property id=&quot;20307&quot; value=&quot;268&quot;/&gt;&lt;/object&gt;&lt;object type=&quot;3&quot; unique_id=&quot;10062&quot;&gt;&lt;property id=&quot;20148&quot; value=&quot;5&quot;/&gt;&lt;property id=&quot;20300&quot; value=&quot;Slide 69 - &amp;quot;LEADER DOGS FOR THE BLIND&amp;quot;&quot;/&gt;&lt;property id=&quot;20307&quot; value=&quot;269&quot;/&gt;&lt;/object&gt;&lt;object type=&quot;3&quot; unique_id=&quot;10063&quot;&gt;&lt;property id=&quot;20148&quot; value=&quot;5&quot;/&gt;&lt;property id=&quot;20300&quot; value=&quot;Slide 70 - &amp;quot;LEADER DOGS(cont)&amp;quot;&quot;/&gt;&lt;property id=&quot;20307&quot; value=&quot;318&quot;/&gt;&lt;/object&gt;&lt;object type=&quot;3&quot; unique_id=&quot;10064&quot;&gt;&lt;property id=&quot;20148&quot; value=&quot;5&quot;/&gt;&lt;property id=&quot;20300&quot; value=&quot;Slide 71 - &amp;quot;LEADER DOGS(cont)&amp;quot;&quot;/&gt;&lt;property id=&quot;20307&quot; value=&quot;319&quot;/&gt;&lt;/object&gt;&lt;object type=&quot;3&quot; unique_id=&quot;10065&quot;&gt;&lt;property id=&quot;20148&quot; value=&quot;5&quot;/&gt;&lt;property id=&quot;20300&quot; value=&quot;Slide 72 - &amp;quot;AM I IN TROUBLE?&amp;quot;&quot;/&gt;&lt;property id=&quot;20307&quot; value=&quot;339&quot;/&gt;&lt;/object&gt;&lt;object type=&quot;3&quot; unique_id=&quot;10066&quot;&gt;&lt;property id=&quot;20148&quot; value=&quot;5&quot;/&gt;&lt;property id=&quot;20300&quot; value=&quot;Slide 73 - &amp;quot;LIONS CLUBS &amp;#x0D;&amp;#x0A;INTERNATIONAL FOUNDATION (LCIF)&amp;quot;&quot;/&gt;&lt;property id=&quot;20307&quot; value=&quot;270&quot;/&gt;&lt;/object&gt;&lt;object type=&quot;3&quot; unique_id=&quot;10067&quot;&gt;&lt;property id=&quot;20148&quot; value=&quot;5&quot;/&gt;&lt;property id=&quot;20300&quot; value=&quot;Slide 74 - &amp;quot;LCIF (cont)&amp;quot;&quot;/&gt;&lt;property id=&quot;20307&quot; value=&quot;310&quot;/&gt;&lt;/object&gt;&lt;object type=&quot;3&quot; unique_id=&quot;10068&quot;&gt;&lt;property id=&quot;20148&quot; value=&quot;5&quot;/&gt;&lt;property id=&quot;20300&quot; value=&quot;Slide 75 - &amp;quot;LIONS OF VIRGINIA FOUNDATION &amp;#x0D;&amp;#x0A;(LOVF)&amp;quot;&quot;/&gt;&lt;property id=&quot;20307&quot; value=&quot;271&quot;/&gt;&lt;/object&gt;&lt;object type=&quot;3&quot; unique_id=&quot;10069&quot;&gt;&lt;property id=&quot;20148&quot; value=&quot;5&quot;/&gt;&lt;property id=&quot;20300&quot; value=&quot;Slide 76 - &amp;quot;LOVF&amp;quot;&quot;/&gt;&lt;property id=&quot;20307&quot; value=&quot;322&quot;/&gt;&lt;/object&gt;&lt;object type=&quot;3&quot; unique_id=&quot;10070&quot;&gt;&lt;property id=&quot;20148&quot; value=&quot;5&quot;/&gt;&lt;property id=&quot;20300&quot; value=&quot;Slide 77 - &amp;quot;OLD DOMINION EYE FOUNDATION&amp;quot;&quot;/&gt;&lt;property id=&quot;20307&quot; value=&quot;272&quot;/&gt;&lt;/object&gt;&lt;object type=&quot;3&quot; unique_id=&quot;10071&quot;&gt;&lt;property id=&quot;20148&quot; value=&quot;5&quot;/&gt;&lt;property id=&quot;20300&quot; value=&quot;Slide 78 - &amp;quot;LIONS ASSISTED MEDICAL PROJECT (LAMP)&amp;quot;&quot;/&gt;&lt;property id=&quot;20307&quot; value=&quot;274&quot;/&gt;&lt;/object&gt;&lt;object type=&quot;3&quot; unique_id=&quot;10072&quot;&gt;&lt;property id=&quot;20148&quot; value=&quot;5&quot;/&gt;&lt;property id=&quot;20300&quot; value=&quot;Slide 79 - &amp;quot;LAMP (CONT)&amp;quot;&quot;/&gt;&lt;property id=&quot;20307&quot; value=&quot;323&quot;/&gt;&lt;/object&gt;&lt;object type=&quot;3&quot; unique_id=&quot;10073&quot;&gt;&lt;property id=&quot;20148&quot; value=&quot;5&quot;/&gt;&lt;property id=&quot;20300&quot; value=&quot;Slide 80 - &amp;quot;LAMP (CONT)&amp;quot;&quot;/&gt;&lt;property id=&quot;20307&quot; value=&quot;324&quot;/&gt;&lt;/object&gt;&lt;object type=&quot;3&quot; unique_id=&quot;10074&quot;&gt;&lt;property id=&quot;20148&quot; value=&quot;5&quot;/&gt;&lt;property id=&quot;20300&quot; value=&quot;Slide 81 - &amp;quot;SAFETY&amp;quot;&quot;/&gt;&lt;property id=&quot;20307&quot; value=&quot;275&quot;/&gt;&lt;/object&gt;&lt;object type=&quot;3&quot; unique_id=&quot;10075&quot;&gt;&lt;property id=&quot;20148&quot; value=&quot;5&quot;/&gt;&lt;property id=&quot;20300&quot; value=&quot;Slide 82 - &amp;quot;SAFETY(cont)&amp;quot;&quot;/&gt;&lt;property id=&quot;20307&quot; value=&quot;313&quot;/&gt;&lt;/object&gt;&lt;object type=&quot;3&quot; unique_id=&quot;10076&quot;&gt;&lt;property id=&quot;20148&quot; value=&quot;5&quot;/&gt;&lt;property id=&quot;20300&quot; value=&quot;Slide 83 - &amp;quot;SAFETY(cont)&amp;quot;&quot;/&gt;&lt;property id=&quot;20307&quot; value=&quot;314&quot;/&gt;&lt;/object&gt;&lt;object type=&quot;3&quot; unique_id=&quot;10077&quot;&gt;&lt;property id=&quot;20148&quot; value=&quot;5&quot;/&gt;&lt;property id=&quot;20300&quot; value=&quot;Slide 84 - &amp;quot;ENVIRONMENT&amp;quot;&quot;/&gt;&lt;property id=&quot;20307&quot; value=&quot;276&quot;/&gt;&lt;/object&gt;&lt;object type=&quot;3&quot; unique_id=&quot;10078&quot;&gt;&lt;property id=&quot;20148&quot; value=&quot;5&quot;/&gt;&lt;property id=&quot;20300&quot; value=&quot;Slide 85 - &amp;quot;SIGHT CONSERVATION&amp;quot;&quot;/&gt;&lt;property id=&quot;20307&quot; value=&quot;277&quot;/&gt;&lt;/object&gt;&lt;object type=&quot;3&quot; unique_id=&quot;10079&quot;&gt;&lt;property id=&quot;20148&quot; value=&quot;5&quot;/&gt;&lt;property id=&quot;20300&quot; value=&quot;Slide 86 - &amp;quot;SIGHT &amp;amp; HEARING SCREENING VAN&amp;quot;&quot;/&gt;&lt;property id=&quot;20307&quot; value=&quot;279&quot;/&gt;&lt;/object&gt;&lt;object type=&quot;3&quot; unique_id=&quot;10080&quot;&gt;&lt;property id=&quot;20148&quot; value=&quot;5&quot;/&gt;&lt;property id=&quot;20300&quot; value=&quot;Slide 87 - &amp;quot;SIGHT &amp;amp; HEARING SCREENING VAN (CONT)&amp;quot;&quot;/&gt;&lt;property id=&quot;20307&quot; value=&quot;325&quot;/&gt;&lt;/object&gt;&lt;object type=&quot;3&quot; unique_id=&quot;10081&quot;&gt;&lt;property id=&quot;20148&quot; value=&quot;5&quot;/&gt;&lt;property id=&quot;20300&quot; value=&quot;Slide 88 - &amp;quot;SIGHT &amp;amp; HEARING SCREENING VAN (CONT)&amp;quot;&quot;/&gt;&lt;property id=&quot;20307&quot; value=&quot;326&quot;/&gt;&lt;/object&gt;&lt;object type=&quot;3&quot; unique_id=&quot;10082&quot;&gt;&lt;property id=&quot;20148&quot; value=&quot;5&quot;/&gt;&lt;property id=&quot;20300&quot; value=&quot;Slide 89 - &amp;quot;SIGHT &amp;amp; HEARING SCREENING VAN (CONT)&amp;quot;&quot;/&gt;&lt;property id=&quot;20307&quot; value=&quot;336&quot;/&gt;&lt;/object&gt;&lt;object type=&quot;3&quot; unique_id=&quot;10083&quot;&gt;&lt;property id=&quot;20148&quot; value=&quot;5&quot;/&gt;&lt;property id=&quot;20300&quot; value=&quot;Slide 90 - &amp;quot;SPECIAL NEEDS EQUIPMENT&amp;quot;&quot;/&gt;&lt;property id=&quot;20307&quot; value=&quot;280&quot;/&gt;&lt;/object&gt;&lt;object type=&quot;3&quot; unique_id=&quot;10084&quot;&gt;&lt;property id=&quot;20148&quot; value=&quot;5&quot;/&gt;&lt;property id=&quot;20300&quot; value=&quot;Slide 91 - &amp;quot;SPECIAL NEEDS EQUIPMENT (cont)&amp;quot;&quot;/&gt;&lt;property id=&quot;20307&quot; value=&quot;320&quot;/&gt;&lt;/object&gt;&lt;object type=&quot;3&quot; unique_id=&quot;10085&quot;&gt;&lt;property id=&quot;20148&quot; value=&quot;5&quot;/&gt;&lt;property id=&quot;20300&quot; value=&quot;Slide 92 - &amp;quot;SPECIAL NEEDS EQUIPMENT (cont)&amp;quot;&quot;/&gt;&lt;property id=&quot;20307&quot; value=&quot;321&quot;/&gt;&lt;/object&gt;&lt;object type=&quot;3&quot; unique_id=&quot;10086&quot;&gt;&lt;property id=&quot;20148&quot; value=&quot;5&quot;/&gt;&lt;property id=&quot;20300&quot; value=&quot;Slide 93 - &amp;quot;STAMPS FOR THE WOUNDED&amp;quot;&quot;/&gt;&lt;property id=&quot;20307&quot; value=&quot;281&quot;/&gt;&lt;/object&gt;&lt;object type=&quot;3&quot; unique_id=&quot;10087&quot;&gt;&lt;property id=&quot;20148&quot; value=&quot;5&quot;/&gt;&lt;property id=&quot;20300&quot; value=&quot;Slide 94 - &amp;quot;PIN TRADING&amp;quot;&quot;/&gt;&lt;property id=&quot;20307&quot; value=&quot;282&quot;/&gt;&lt;/object&gt;&lt;object type=&quot;3&quot; unique_id=&quot;10088&quot;&gt;&lt;property id=&quot;20148&quot; value=&quot;5&quot;/&gt;&lt;property id=&quot;20300&quot; value=&quot;Slide 95 - &amp;quot;PIN TRADING (cont)&amp;quot;&quot;/&gt;&lt;property id=&quot;20307&quot; value=&quot;330&quot;/&gt;&lt;/object&gt;&lt;object type=&quot;3&quot; unique_id=&quot;10089&quot;&gt;&lt;property id=&quot;20148&quot; value=&quot;5&quot;/&gt;&lt;property id=&quot;20300&quot; value=&quot;Slide 96 - &amp;quot;VIRGINIA LIONS EYE INSTITUTE &amp;#x0D;&amp;#x0A;(VLEI)&amp;quot;&quot;/&gt;&lt;property id=&quot;20307&quot; value=&quot;284&quot;/&gt;&lt;/object&gt;&lt;object type=&quot;3&quot; unique_id=&quot;10090&quot;&gt;&lt;property id=&quot;20148&quot; value=&quot;5&quot;/&gt;&lt;property id=&quot;20300&quot; value=&quot;Slide 97&quot;/&gt;&lt;property id=&quot;20307&quot; value=&quot;285&quot;/&gt;&lt;/object&gt;&lt;object type=&quot;3&quot; unique_id=&quot;10091&quot;&gt;&lt;property id=&quot;20148&quot; value=&quot;5&quot;/&gt;&lt;property id=&quot;20300&quot; value=&quot;Slide 98 - &amp;quot;BLAND&amp;quot;&quot;/&gt;&lt;property id=&quot;20307&quot; value=&quot;283&quot;/&gt;&lt;/object&gt;&lt;object type=&quot;3&quot; unique_id=&quot;10092&quot;&gt;&lt;property id=&quot;20148&quot; value=&quot;5&quot;/&gt;&lt;property id=&quot;20300&quot; value=&quot;Slide 99 - &amp;quot;BLAND (CONT)&amp;quot;&quot;/&gt;&lt;property id=&quot;20307&quot; value=&quot;327&quot;/&gt;&lt;/object&gt;&lt;object type=&quot;3&quot; unique_id=&quot;10093&quot;&gt;&lt;property id=&quot;20148&quot; value=&quot;5&quot;/&gt;&lt;property id=&quot;20300&quot; value=&quot;Slide 100 - &amp;quot;BLAND (CONT)&amp;quot;&quot;/&gt;&lt;property id=&quot;20307&quot; value=&quot;328&quot;/&gt;&lt;/object&gt;&lt;object type=&quot;3&quot; unique_id=&quot;10094&quot;&gt;&lt;property id=&quot;20148&quot; value=&quot;5&quot;/&gt;&lt;property id=&quot;20300&quot; value=&quot;Slide 101 - &amp;quot;DRUG AWARENESS&amp;quot;&quot;/&gt;&lt;property id=&quot;20307&quot; value=&quot;286&quot;/&gt;&lt;/object&gt;&lt;object type=&quot;3&quot; unique_id=&quot;10095&quot;&gt;&lt;property id=&quot;20148&quot; value=&quot;5&quot;/&gt;&lt;property id=&quot;20300&quot; value=&quot;Slide 102 - &amp;quot;LEO CLUBS&amp;quot;&quot;/&gt;&lt;property id=&quot;20307&quot; value=&quot;287&quot;/&gt;&lt;/object&gt;&lt;object type=&quot;3&quot; unique_id=&quot;10096&quot;&gt;&lt;property id=&quot;20148&quot; value=&quot;5&quot;/&gt;&lt;property id=&quot;20300&quot; value=&quot;Slide 103&quot;/&gt;&lt;property id=&quot;20307&quot; value=&quot;288&quot;/&gt;&lt;/object&gt;&lt;object type=&quot;3&quot; unique_id=&quot;10097&quot;&gt;&lt;property id=&quot;20148&quot; value=&quot;5&quot;/&gt;&lt;property id=&quot;20300&quot; value=&quot;Slide 104 - &amp;quot;PEACE POSTER (CONT)&amp;quot;&quot;/&gt;&lt;property id=&quot;20307&quot; value=&quot;340&quot;/&gt;&lt;/object&gt;&lt;object type=&quot;3&quot; unique_id=&quot;10098&quot;&gt;&lt;property id=&quot;20148&quot; value=&quot;5&quot;/&gt;&lt;property id=&quot;20300&quot; value=&quot;Slide 105 - &amp;quot;PEACE POSTER&amp;quot;&quot;/&gt;&lt;property id=&quot;20307&quot; value=&quot;334&quot;/&gt;&lt;/object&gt;&lt;object type=&quot;3&quot; unique_id=&quot;10099&quot;&gt;&lt;property id=&quot;20148&quot; value=&quot;5&quot;/&gt;&lt;property id=&quot;20300&quot; value=&quot;Slide 106 - &amp;quot;YOUTH EXCHANGE&amp;quot;&quot;/&gt;&lt;property id=&quot;20307&quot; value=&quot;342&quot;/&gt;&lt;/object&gt;&lt;object type=&quot;3&quot; unique_id=&quot;10100&quot;&gt;&lt;property id=&quot;20148&quot; value=&quot;5&quot;/&gt;&lt;property id=&quot;20300&quot; value=&quot;Slide 107 - &amp;quot;YOUTH EXCHANGE (CONT)&amp;quot;&quot;/&gt;&lt;property id=&quot;20307&quot; value=&quot;289&quot;/&gt;&lt;/object&gt;&lt;object type=&quot;3&quot; unique_id=&quot;10101&quot;&gt;&lt;property id=&quot;20148&quot; value=&quot;5&quot;/&gt;&lt;property id=&quot;20300&quot; value=&quot;Slide 108 - &amp;quot;SCOUTING&amp;quot;&quot;/&gt;&lt;property id=&quot;20307&quot; value=&quot;290&quot;/&gt;&lt;/object&gt;&lt;object type=&quot;3&quot; unique_id=&quot;10102&quot;&gt;&lt;property id=&quot;20148&quot; value=&quot;5&quot;/&gt;&lt;property id=&quot;20300&quot; value=&quot;Slide 109 - &amp;quot;YOUTH CAMP&amp;quot;&quot;/&gt;&lt;property id=&quot;20307&quot; value=&quot;291&quot;/&gt;&lt;/object&gt;&lt;object type=&quot;3&quot; unique_id=&quot;10103&quot;&gt;&lt;property id=&quot;20148&quot; value=&quot;5&quot;/&gt;&lt;property id=&quot;20300&quot; value=&quot;Slide 110 - &amp;quot;YOUTH CAMP (CONT)&amp;quot;&quot;/&gt;&lt;property id=&quot;20307&quot; value=&quot;292&quot;/&gt;&lt;/object&gt;&lt;object type=&quot;3&quot; unique_id=&quot;10104&quot;&gt;&lt;property id=&quot;20148&quot; value=&quot;5&quot;/&gt;&lt;property id=&quot;20300&quot; value=&quot;Slide 111 - &amp;quot;YOUTH CAMP (CONT)&amp;quot;&quot;/&gt;&lt;property id=&quot;20307&quot; value=&quot;337&quot;/&gt;&lt;/object&gt;&lt;object type=&quot;3&quot; unique_id=&quot;10105&quot;&gt;&lt;property id=&quot;20148&quot; value=&quot;5&quot;/&gt;&lt;property id=&quot;20300&quot; value=&quot;Slide 112 - &amp;quot;DUES&amp;quot;&quot;/&gt;&lt;property id=&quot;20307&quot; value=&quot;381&quot;/&gt;&lt;/object&gt;&lt;object type=&quot;3&quot; unique_id=&quot;10106&quot;&gt;&lt;property id=&quot;20148&quot; value=&quot;5&quot;/&gt;&lt;property id=&quot;20300&quot; value=&quot;Slide 113 - &amp;quot;DUES QTR (cont)&amp;quot;&quot;/&gt;&lt;property id=&quot;20307&quot; value=&quot;382&quot;/&gt;&lt;/object&gt;&lt;object type=&quot;3&quot; unique_id=&quot;10107&quot;&gt;&lt;property id=&quot;20148&quot; value=&quot;5&quot;/&gt;&lt;property id=&quot;20300&quot; value=&quot;Slide 114 - &amp;quot;QUESTIONS&amp;quot;&quot;/&gt;&lt;property id=&quot;20307&quot; value=&quot;365&quot;/&gt;&lt;/object&gt;&lt;object type=&quot;3&quot; unique_id=&quot;10214&quot;&gt;&lt;property id=&quot;20148&quot; value=&quot;5&quot;/&gt;&lt;property id=&quot;20300&quot; value=&quot;Slide 20 - &amp;quot;2ND Vice President&amp;quot;&quot;/&gt;&lt;property id=&quot;20307&quot; value=&quot;383&quot;/&gt;&lt;/object&gt;&lt;object type=&quot;3&quot; unique_id=&quot;10648&quot;&gt;&lt;property id=&quot;20148&quot; value=&quot;5&quot;/&gt;&lt;property id=&quot;20300&quot; value=&quot;Slide 17 - &amp;quot;International Org Chart&amp;quot;&quot;/&gt;&lt;property id=&quot;20307&quot; value=&quot;384&quot;/&gt;&lt;/object&gt;&lt;object type=&quot;3&quot; unique_id=&quot;10649&quot;&gt;&lt;property id=&quot;20148&quot; value=&quot;5&quot;/&gt;&lt;property id=&quot;20300&quot; value=&quot;Slide 29 - &amp;quot;Other Sight Items&amp;quot;&quot;/&gt;&lt;property id=&quot;20307&quot; value=&quot;385&quot;/&gt;&lt;/object&gt;&lt;object type=&quot;3&quot; unique_id=&quot;12067&quot;&gt;&lt;property id=&quot;20148&quot; value=&quot;5&quot;/&gt;&lt;property id=&quot;20300&quot; value=&quot;Slide 43&quot;/&gt;&lt;property id=&quot;20307&quot; value=&quot;391&quot;/&gt;&lt;/object&gt;&lt;object type=&quot;3&quot; unique_id=&quot;12068&quot;&gt;&lt;property id=&quot;20148&quot; value=&quot;5&quot;/&gt;&lt;property id=&quot;20300&quot; value=&quot;Slide 44 - &amp;quot;Woodbridge Lions Club History&amp;quot;&quot;/&gt;&lt;property id=&quot;20307&quot; value=&quot;386&quot;/&gt;&lt;/object&gt;&lt;object type=&quot;3&quot; unique_id=&quot;12069&quot;&gt;&lt;property id=&quot;20148&quot; value=&quot;5&quot;/&gt;&lt;property id=&quot;20300&quot; value=&quot;Slide 45 - &amp;quot;Woodbridge Lions Sponsored&amp;quot;&quot;/&gt;&lt;property id=&quot;20307&quot; value=&quot;387&quot;/&gt;&lt;/object&gt;&lt;object type=&quot;3&quot; unique_id=&quot;12070&quot;&gt;&lt;property id=&quot;20148&quot; value=&quot;5&quot;/&gt;&lt;property id=&quot;20300&quot; value=&quot;Slide 46 - &amp;quot;Woodbridge Fund Raising Events&amp;quot;&quot;/&gt;&lt;property id=&quot;20307&quot; value=&quot;388&quot;/&gt;&lt;/object&gt;&lt;object type=&quot;3&quot; unique_id=&quot;12071&quot;&gt;&lt;property id=&quot;20148&quot; value=&quot;5&quot;/&gt;&lt;property id=&quot;20300&quot; value=&quot;Slide 47 - &amp;quot;Supported Programs&amp;quot;&quot;/&gt;&lt;property id=&quot;20307&quot; value=&quot;389&quot;/&gt;&lt;/object&gt;&lt;object type=&quot;3&quot; unique_id=&quot;12072&quot;&gt;&lt;property id=&quot;20148&quot; value=&quot;5&quot;/&gt;&lt;property id=&quot;20300&quot; value=&quot;Slide 48 - &amp;quot;Woodbridge Lions Club&amp;quot;&quot;/&gt;&lt;property id=&quot;20307&quot; value=&quot;390&quot;/&gt;&lt;/object&gt;&lt;object type=&quot;3&quot; unique_id=&quot;12418&quot;&gt;&lt;property id=&quot;20148&quot; value=&quot;5&quot;/&gt;&lt;property id=&quot;20300&quot; value=&quot;Slide 32 - &amp;quot;MD 24 SUB-DISTRICT MAP&amp;quot;&quot;/&gt;&lt;property id=&quot;20307&quot; value=&quot;39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3791</TotalTime>
  <Words>2989</Words>
  <Application>Microsoft Office PowerPoint</Application>
  <PresentationFormat>On-screen Show (4:3)</PresentationFormat>
  <Paragraphs>805</Paragraphs>
  <Slides>121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3" baseType="lpstr">
      <vt:lpstr>Arial</vt:lpstr>
      <vt:lpstr>Arial Black</vt:lpstr>
      <vt:lpstr>Brush Script MT</vt:lpstr>
      <vt:lpstr>Calibri</vt:lpstr>
      <vt:lpstr>Gigi</vt:lpstr>
      <vt:lpstr>GothicE</vt:lpstr>
      <vt:lpstr>Impact</vt:lpstr>
      <vt:lpstr>Tahoma</vt:lpstr>
      <vt:lpstr>Times New Roman</vt:lpstr>
      <vt:lpstr>Verdana</vt:lpstr>
      <vt:lpstr>Wingdings</vt:lpstr>
      <vt:lpstr>Nature</vt:lpstr>
      <vt:lpstr>WELCOME</vt:lpstr>
      <vt:lpstr>INTRODUCTION TO THE INTERNATIONAL ASSOCIATION OF LIONS CLUBS </vt:lpstr>
      <vt:lpstr>EMBLEM</vt:lpstr>
      <vt:lpstr>Pins</vt:lpstr>
      <vt:lpstr>WHAT IT MEANS TO BE A MEMBER</vt:lpstr>
      <vt:lpstr>BENEFITS OF MEMBERSHIP</vt:lpstr>
      <vt:lpstr>PowerPoint Presentation</vt:lpstr>
      <vt:lpstr>LIONS CLUB INTERNATIONAL</vt:lpstr>
      <vt:lpstr>COLORS</vt:lpstr>
      <vt:lpstr>SLOGAN</vt:lpstr>
      <vt:lpstr>CONTACTED SIMILAR GROUPS</vt:lpstr>
      <vt:lpstr>INTERNATIONAL MEMBERSHIP</vt:lpstr>
      <vt:lpstr>FIRST NATIONAL CONVENTION</vt:lpstr>
      <vt:lpstr>FIRST PRESIDENT</vt:lpstr>
      <vt:lpstr>INTERNATIONAL ASSOCIATION</vt:lpstr>
      <vt:lpstr>INTERNATIONAL ASSOCIATION</vt:lpstr>
      <vt:lpstr>PowerPoint Presentation</vt:lpstr>
      <vt:lpstr>PowerPoint Presentation</vt:lpstr>
      <vt:lpstr>President</vt:lpstr>
      <vt:lpstr>1ST Vice President</vt:lpstr>
      <vt:lpstr>2ND Vice President</vt:lpstr>
      <vt:lpstr>3RD Vice President</vt:lpstr>
      <vt:lpstr>Immediate Past President</vt:lpstr>
      <vt:lpstr>MOST IMPORTANT IMPACT</vt:lpstr>
      <vt:lpstr>AGGRESSIVE SIGHT PREVENTION EFFORT</vt:lpstr>
      <vt:lpstr>LIONS CLUBS  INTERNATIONAL FOUNDATION (LCIF)</vt:lpstr>
      <vt:lpstr>IPP of LCI-Chairperson of LCIF</vt:lpstr>
      <vt:lpstr>SIGHTFRIST II</vt:lpstr>
      <vt:lpstr>LCIF CAMPAIGN 100</vt:lpstr>
      <vt:lpstr>PowerPoint Presentation</vt:lpstr>
      <vt:lpstr>LIONS CLUB INTERNATIONAL(cont)</vt:lpstr>
      <vt:lpstr>LIONS CLUB INTERNATIONAL(cont)</vt:lpstr>
      <vt:lpstr>OTHER MAJOR MILESTONES</vt:lpstr>
      <vt:lpstr>Other Sight Items</vt:lpstr>
      <vt:lpstr>MD 24</vt:lpstr>
      <vt:lpstr>MD 24 SUB-DISTRICT MAP</vt:lpstr>
      <vt:lpstr>COUNCIL CHAIR  DONNA WEILER</vt:lpstr>
      <vt:lpstr>PowerPoint Presentation</vt:lpstr>
      <vt:lpstr>24-L COMMITTEES (cont.) </vt:lpstr>
      <vt:lpstr>24-L COMMITTEES (cont.) </vt:lpstr>
      <vt:lpstr>LIONS DISTRICT 24-L</vt:lpstr>
      <vt:lpstr>DISTRICT GOVERNOR</vt:lpstr>
      <vt:lpstr>PowerPoint Presentation</vt:lpstr>
      <vt:lpstr>1ST VICE DISTRICT GOVERNOR ROSE BURRUS </vt:lpstr>
      <vt:lpstr>2ND VICE DISTRICT GOVERNOR</vt:lpstr>
      <vt:lpstr>THE  INTERNATIONAL PARADES</vt:lpstr>
      <vt:lpstr>ANYTOWN LIONS CLUB</vt:lpstr>
      <vt:lpstr>ANYTOWN LIONS CLUB</vt:lpstr>
      <vt:lpstr>PowerPoint Presentation</vt:lpstr>
      <vt:lpstr>Woodbridge Lions Club History</vt:lpstr>
      <vt:lpstr>ADMINISTRATIVE COMMITTEES</vt:lpstr>
      <vt:lpstr>CHARITIES COMMITTEES (CONT)</vt:lpstr>
      <vt:lpstr>CHARITIES COMMITTEES (CONT)</vt:lpstr>
      <vt:lpstr>COMMITTES  (ADM &amp; CHARITIES)</vt:lpstr>
      <vt:lpstr>Woodbridge Lions Sponsored</vt:lpstr>
      <vt:lpstr>Woodbridge Fund Raising Events</vt:lpstr>
      <vt:lpstr>Supported Programs</vt:lpstr>
      <vt:lpstr>Woodbridge Lions Club</vt:lpstr>
      <vt:lpstr>FUND RAISINGS</vt:lpstr>
      <vt:lpstr>FUND RAISINGS</vt:lpstr>
      <vt:lpstr>FUN</vt:lpstr>
      <vt:lpstr>FUN</vt:lpstr>
      <vt:lpstr>WEB SITES</vt:lpstr>
      <vt:lpstr>SERVICE PROJECTS</vt:lpstr>
      <vt:lpstr>DIABETES AWARENESS</vt:lpstr>
      <vt:lpstr>EYEGLASS RECYCLING CENTER NORTHERN VA ARLINGTON</vt:lpstr>
      <vt:lpstr>EYEGLASS RECYCLING CENTER NORTHERN VA (CONT)</vt:lpstr>
      <vt:lpstr>EYEGLASS RECYCLING CENTER NORTHERN VA (CONT)</vt:lpstr>
      <vt:lpstr>HABITAT FOR HUMANITY</vt:lpstr>
      <vt:lpstr>HABITAT FOR HUMANITY (cont.)</vt:lpstr>
      <vt:lpstr>HABITAT FOR HUMANITY (cont.)</vt:lpstr>
      <vt:lpstr>HABITAT FOR HUMANITY (cont.)</vt:lpstr>
      <vt:lpstr>HEARING AID BANK FOUNDATION</vt:lpstr>
      <vt:lpstr>HEARING CONSERVATION</vt:lpstr>
      <vt:lpstr>VA LIONS HEARING FOUNDATION &amp; RESEARCH CENTER</vt:lpstr>
      <vt:lpstr>VA LIONS HEARING FOUNDATION (CONT)</vt:lpstr>
      <vt:lpstr>VA LIONS HEARING FOUNDATION (CONT)</vt:lpstr>
      <vt:lpstr>INTERNATIONAL RELATIONS</vt:lpstr>
      <vt:lpstr>LEADER DOGS FOR THE BLIND</vt:lpstr>
      <vt:lpstr>LEADER DOGS(cont)</vt:lpstr>
      <vt:lpstr>LEADER DOGS(cont)</vt:lpstr>
      <vt:lpstr>AM I IN TROUBLE?</vt:lpstr>
      <vt:lpstr>LIONS CLUBS  INTERNATIONAL FOUNDATION (LCIF)</vt:lpstr>
      <vt:lpstr>LCIF (cont.)</vt:lpstr>
      <vt:lpstr>LIONS OF VIRGINIA FOUNDATION  (LOVF)</vt:lpstr>
      <vt:lpstr>LOVF</vt:lpstr>
      <vt:lpstr>OLD DOMINION EYE FOUNDATION</vt:lpstr>
      <vt:lpstr>SAFETY</vt:lpstr>
      <vt:lpstr>SAFETY(cont)</vt:lpstr>
      <vt:lpstr>SAFETY(cont)</vt:lpstr>
      <vt:lpstr>ENVIRONMENT</vt:lpstr>
      <vt:lpstr>SIGHT CONSERVATION</vt:lpstr>
      <vt:lpstr>SIGHT &amp; HEARING SCREENING VAN</vt:lpstr>
      <vt:lpstr>SIGHT &amp; HEARING SCREENING VAN (CONT)</vt:lpstr>
      <vt:lpstr>SIGHT &amp; HEARING SCREENING VAN (CONT)</vt:lpstr>
      <vt:lpstr>SIGHT &amp; HEARING SCREENING VAN (CONT)</vt:lpstr>
      <vt:lpstr>SPECIAL NEEDS EQUIPMENT</vt:lpstr>
      <vt:lpstr>SPECIAL NEEDS EQUIPMENT (cont.)</vt:lpstr>
      <vt:lpstr>SPECIAL NEEDS EQUIPMENT (cont.)</vt:lpstr>
      <vt:lpstr>PIN TRADING</vt:lpstr>
      <vt:lpstr>PIN TRADING (cont.)</vt:lpstr>
      <vt:lpstr>VIRGINIA LIONS EYE INSTITUTE  (VLEI)</vt:lpstr>
      <vt:lpstr>PowerPoint Presentation</vt:lpstr>
      <vt:lpstr>BLAND</vt:lpstr>
      <vt:lpstr>BLAND (CONT)</vt:lpstr>
      <vt:lpstr>BLAND (CONT)</vt:lpstr>
      <vt:lpstr>DRUG AWARENESS</vt:lpstr>
      <vt:lpstr>LEO CLUBS</vt:lpstr>
      <vt:lpstr>PowerPoint Presentation</vt:lpstr>
      <vt:lpstr>PEACE POSTER (CONT)</vt:lpstr>
      <vt:lpstr>PEACE POSTER</vt:lpstr>
      <vt:lpstr>YOUTH EXCHANGE</vt:lpstr>
      <vt:lpstr>YOUTH EXCHANGE (CONT)</vt:lpstr>
      <vt:lpstr>SCOUTING</vt:lpstr>
      <vt:lpstr>YOUTH CAMP</vt:lpstr>
      <vt:lpstr>YOUTH CAMP (CONT)</vt:lpstr>
      <vt:lpstr>YOUTH CAMP (CONT)</vt:lpstr>
      <vt:lpstr>YOUTH CAMP (CONT)</vt:lpstr>
      <vt:lpstr>DUES</vt:lpstr>
      <vt:lpstr>DUES QTR (cont.)</vt:lpstr>
      <vt:lpstr>QUESTIONS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LIONS CLUBS INTERNATIONAL</dc:title>
  <dc:creator>Traci Schrack</dc:creator>
  <cp:lastModifiedBy>Microsoft account</cp:lastModifiedBy>
  <cp:revision>210</cp:revision>
  <dcterms:created xsi:type="dcterms:W3CDTF">2003-04-20T20:36:39Z</dcterms:created>
  <dcterms:modified xsi:type="dcterms:W3CDTF">2022-04-09T15:19:16Z</dcterms:modified>
</cp:coreProperties>
</file>